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7" r:id="rId4"/>
    <p:sldId id="257" r:id="rId5"/>
    <p:sldId id="258" r:id="rId6"/>
    <p:sldId id="260" r:id="rId7"/>
    <p:sldId id="262" r:id="rId8"/>
    <p:sldId id="270" r:id="rId9"/>
    <p:sldId id="263" r:id="rId10"/>
    <p:sldId id="264" r:id="rId11"/>
    <p:sldId id="259" r:id="rId12"/>
    <p:sldId id="261" r:id="rId13"/>
    <p:sldId id="273" r:id="rId14"/>
    <p:sldId id="271" r:id="rId15"/>
    <p:sldId id="269" r:id="rId16"/>
    <p:sldId id="277" r:id="rId17"/>
    <p:sldId id="268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C5252"/>
    <a:srgbClr val="FC6868"/>
    <a:srgbClr val="E95105"/>
    <a:srgbClr val="FF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C3BC5-E361-4729-A8B2-DF898A3D84BE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9D47E-D235-4395-B597-84DA563C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ffff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9D47E-D235-4395-B597-84DA563C01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6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3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7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6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3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0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D2A2F-0CBE-496A-AEF2-88BBB604A2F8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070F-8D30-4D9A-8BA2-A9622AE3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1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.miami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miami.edu/index.php/registrar/calendar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miami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057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Course with Laureate:</a:t>
            </a:r>
            <a:br>
              <a:rPr lang="en-US" dirty="0" smtClean="0"/>
            </a:br>
            <a:r>
              <a:rPr lang="en-US" dirty="0" smtClean="0"/>
              <a:t>Development and Implementation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BA-Logo-Primary.jpg"/>
          <p:cNvPicPr>
            <a:picLocks noChangeAspect="1"/>
          </p:cNvPicPr>
          <p:nvPr/>
        </p:nvPicPr>
        <p:blipFill>
          <a:blip r:embed="rId2" cstate="print"/>
          <a:srcRect r="17050"/>
          <a:stretch>
            <a:fillRect/>
          </a:stretch>
        </p:blipFill>
        <p:spPr bwMode="auto">
          <a:xfrm>
            <a:off x="685800" y="5867400"/>
            <a:ext cx="1143000" cy="55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55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 incentive s</a:t>
            </a:r>
            <a:r>
              <a:rPr lang="en-US" dirty="0" smtClean="0"/>
              <a:t>tructure</a:t>
            </a:r>
            <a:endParaRPr lang="en-US" dirty="0"/>
          </a:p>
        </p:txBody>
      </p:sp>
      <p:sp>
        <p:nvSpPr>
          <p:cNvPr id="4" name="AutoShape 2" descr="data:image/jpeg;base64,/9j/4AAQSkZJRgABAQAAAQABAAD/2wCEAAkGBxMSEhISExMWFBUWGRgXEhUWFBgXGRcZFBYWFxcXFhQbHSggGBolHRYVJDEjJSkrLi4uFx8zODMsNygtLi0BCgoKDg0OGxAQGy8kHyY3MSwvLCwvLC0vLCw1NCwvLCwsLCwsNjQsLDQsLDQsLCwsLCwsLCwsLCwsLCwsNCwsLP/AABEIALEBHAMBIgACEQEDEQH/xAAcAAEAAgIDAQAAAAAAAAAAAAAABQcEBgIDCAH/xABLEAACAQMCAgYFBwgIAwkAAAABAgADBBESIQUxBgcTIkFhMlFxgaEUI3N0kbGzNDVCUnKissEkM2KCkrTR8BVD8QglJkRTY5PCw//EABoBAQADAQEBAAAAAAAAAAAAAAABAgMEBQb/xAApEQEBAAIBAwMCBwEBAAAAAAAAAQIRAxIhMQRBYTLBExQiM1GBkeEF/9oADAMBAAIRAxEAPwC8YiICIiAiIgIiICIiAiIgJr3Gem/D7VzTrXKLUHpINTsud+8EB0n2zYZrfSboPZX5116Xzm3zqEo5A8GYekPbmEzXu6qPT7hlYFUvKQJBxrJp+H9sCUr1g1E+UdystXO+qm6sgz4ZUneS/WV1bU+H0FuKFWo6moEdamk6QwOCGVRncAb+sTTG4HU7oVWYkZwAfv5D7ZjyXGWW3Ts4MLZejvGAWP63xnwsfXJ2j0eXQzuK3dIDKoQt48hnlOVvwalUUsq1BjPpMpP94D0T5GZ/mMP5dP5TO+yzeiPWZw+2sLWjVqVO0pU1R1FF23UYOGA0ke+bHwbrL4dc1EopVYVHOlFek65J5DVjT8ZVXVd0HocRFVq/bhabAA02pqh7oJViyltW45eB8Jc3RzoZZWO9CiA/LtGJep599tx7BgTpjzs5jKn4iJLIiIgIiICIiAiIgIiICIiAiIgIiICIiAiIgIiICIiAiIgIiIGsdY/A/llhWpgkMuKtPHi1PJwR45GR7xKq6P8AE0NMs36I3HLDY8ZfhE858csBZXlxQqrlRUDIc7Gm+SmV3GQCBv8AqmcfrOLrxen/AOby9OVxqSsr2lntNS6S+nO4BODtqxic+N3CrSLDnjCgeJbZQPtkUbOi7DDLTRd2J04J3Hrxtz5f6TI6DWr33EbdF3o27ds58qbal28csEGPAZnDxenmeU09b1HqPwsLcv6XN0G4QbSxtqDABlTNTA/SYlmJ88mT0RPaj5e3d2REQgiIgIiICIiAiIgIiICIiAiIgIiICIiAiIgIiICIiAiIgIkHx3pZa2hIqudQ5qqk4yCQC3ognB2JzNO4v1z2lPajSqVz69qa/acn4SvVF5x5a3pZs8/dZji6v64U6XpEo6Nse7sGX1grpPv9kyuI9Y/E7rvUqVO3p0s1W8TpTbU2sjWoJBwqnfHOa70mFVjVr3Nft6yvTRzTprTXv0u0Ru0CgsuNh3Ry5zLku/F7ur0+PRbcpuI5eCVjhcj2Z+OJkpxh7EL8krlaoOXKEFWHPS55MMgbeUjKFjcVF1pTqshOjKhypbK93O+Tll28xOb9H7oHBtqoIDHBpsDhNOo4x4a0z+0PXImGW92/42z5sNWYzz/N2usdcfDwq57Z2wNRSjhdWN8B2BxmKXXHYkjNK5QHkzImCOWcB8keyUsOjl5jPyWtjY/1TcjyPLlM234VcqlSpWpV6Yt6WaDNTYKritTqAEkcvnGO/wCsJrcrHLjx4X3ek+C8ZoXdMVaFQOp9oIz+spwV94mfPJnC+MVreuLmi5p1NWoldg2TkqyjZkPqnpzorx1L61pXCY7w76g50OPSQ+w/DB8ZaXbLPDp8eEvERJZkREBERAREQEREBERAREQEREBERAREQEREBERATpvLgU6b1G9FFZm9igk/dO6RHTCmWsL1RnLW9cDHPJpONvOKmTdUFx+5+W1vlV05o03AbQoy5JGdNNeRAGkF2x7+Uhal6pIS0t9GP0zmrWORgksRhB+yBiTHSB6SP2bUWqGkmaihyqq1VzU01GG4Ch1GkEHO2dsDXrniNWoNJIRPClTGhB/cHP2nJ85zcct716Odk8Mjhz9m7NWcYdKiVFHzjkOhHLOAdWk7sDtOy+4uKilQGbK0lLOQuRQBC9xBzwfFjIfTMpKACnI72xA8vH38peyeapOq+Fo9Aejt29nTYUaYUv2tNnuWTUoemy/NrTcYJpncnODtjx7eklO8F7QWraIzXGpafZVlZGYGydsl6Y04+R5J05AfKnK5k5c3bUuj9rURzTIpWHeVipANW3Dd71FSQfImSHFeK29e/wCFCjWpVStW4JFOorkD5HX3IB2E1nhyXvdsSlwbiFOqayUbckghlN05JyX8fk4GwZQPJRvIG3W84lQu6CWqUdJag71rjAWoMa1AWmSxGW8t135zera4c8TuKeptAtbdgmTpDNWuQWC8gSAAT5D1Tq4B3afESNj8pujt68LvCu1Lcf6uL6zRalTsWRnSnqp1GOk1GCqWDIpALEDIzzm5dEug3GrCsr06tv2eoGrS7appqL4gqaWA2OR58vZJ3iNRqnAbR3Jd2p8OZmYksxNa2JZidyTuczZOkFw63nC0V2VXq1hUUEgMFtarAMPEAgH2iNL9dsbDE4hxkjO4xke3l9xnKSyIiICIiAiIgIiICIiAiIgIiICIiAiIgIiICIiAkZ0nvuws7qtjV2dGo4HrKoSB7zJOYPHURrautQZQ03DA+IKnIkXwnHy8x3nET8np0SMs9SpXuXOxd27tMM3iAMt6s1Jh/JhjIOR4j2zP6TnVcVx+o5RfZT7g+CiYFk2QRj2/7+2YW9tvSwk6tOVpRUuqH0WZQx8iwz8JsfEOilao6G3QsuBndRpYkjbJ3XYb48Zy6DcPWrdDVkdmlSpsCdwAo8CObeOOQll3rdmtNwussVG9ZKZJOORbCnk22Rz5TLr3yyJ5L04WT4cr2wR+BWtCs2hGSwp1GBA0g17ZWIJyJgWHQa34dxDhz0nqu1R66/OFSBi1rHbSo85PcW4XVqcKp26JmqBagrkbdnWos+5ONlVj7pk9JD/TuE/TXH+Trzr8vP393y0/O1z9TtvxrqfOCf1PEfrF19wmVb2NQcRr1yvzbW1CmrZG7pVuGYY57B1+2YvR066XEFXc/KrpffsMfGWUQl2f/D9l9Hw38a1mxdI/y7hP0tx/lK0guN2r0eB21GoNL014fTdcg4ZK9srDI2OCDy9U2bjVhUqXfDqirlKNSs1U5A0h7eoi7Hc5ZgNpCf8AqFuOO9jx1bZmwlxa0wo8O0p1K7L7MrrHmQs3aUT10XjUuK0alM4elQoup9TLVrMM/D7Zd9jcdpTp1MY1qrY9WoA/zkpynaV3xEQoREQEREBERAREQEREBERAREQEREBERAREQEi+ktQLbVGPIDU3sTvke8KR75KTV+su4KcOuSOZXR7nIQ/BjK5eKvxzeUeb7mqdRJOSeZ9ZPP75l2lHTbmpj0qpUeymgJwPM1B/hkdWO5mwdHOKHNOiVRtJc0tZwFaoN6mfWuDj/XExzlmL0OO7zZnRe4rWt2qMFU1V0OvpMqsdfhybuD7d5K9LbirTuFqoxV/kwB3I05qhDpAPdOCeXnNWvr01K5rHBYMH8soQeXq2mydNapapZsRp10iSOexqal3PjvnHh5zmy31S/DfUnZh8L6W31rR7KncaUXOkEJUxnLHDMCQNyZIdC7+vf3lrb3FxUKU2q1qZVgKivpd9QqYycnOx2wcYxNSu338DnyxNn6pF/wC86J/s1fd8006OO2+WfPhjJdRclW2LmpQW+rLUVVZtPYa1D6grYNLxKt9hlc9VVpXS+4hbNc1QtJm7TTpPaVO1KdodatgkKfbnfOJYttYul9dXDYFN6Fuitkc6TXDPkeAAqLuZp3VnUWpd8buUIZHrdxhyIDVmBHkQQfsnQ8yeKwetw1kr8PpdvValUqamU6ANdOpTCnuoM4DnY5G0sO4paXSm17WVqhYUx8xliilmC/M8woJ900XrUXXS4PW/96mP/kVG/wDpNu6Q/l3C/pbj/K1YL4iletLhjW/EHV61St2iJVD1CC2GLLpJAAwChxgDbEvboJWL8OsWJyewpAnzCAH4iU515/nGn9Wp/i15ZXU7firwyiud6TPTbywxZf3XWPdfL6I3aIiSxIiICIiAiIgIiICIiAiIgIiICIiAiIgIiICVx12cQ0WtOiP+Y+T7E3+8rLHlR9dGlwjg57JjS2P6bqrkEfsgfaJnyXs39PN5qZqtzMuZ1seG2K0mVO1qUu/tqd3ZcnUeYXJ23wJWPRfhwuL23on0WqAt+ygNRh71Qj3yT6f8ZW5u6gVECqxUMoOptO2Sfdt4THlnVZi6cJ33UJQTLHI5/dJ3iV4a1GzJPeoh6Djx20sjes5XPvUyDpZHJfeZ29hUCpVJXDsyqPE9muWOPUNQGfWZWzddW5NFVeZx7T/vxlj9X3RetaX1F3KlT2ijGckmlVwdxsO43PB5HGDKuuLg7/ylz8C4jR+W0x2lsAjMco+HOaNbdwUC474GQx/RmmGOvLH1Gds/T8txtrx2vbmiTmmlGg6rgbNUauGOeZyEXbymt9AuG9mnF1pALm7uEpDkBpUBR5AEyd+VWlKvWu2uqQ106aMDVQKoomowOc8z2h+ya/wDjlL/AIde3FOsitVqXtal3wG3qVBTIXnkhVM3efrfj4dXT+wZeHcOD410a9mHwcjOOzbB8d2mxdIPy7hf0lx/lakgeKXi3HCKGqsjVc2rtqddRKXFIuSM5zgNNj4hVtala3rG6pA27VGA7Wng9pTamdRzsAGJiXZZZ2vyqLrz/ONP6tT/ABa8lOoji+ivXtDyqoKqerVTwGHtKsD7EmudbvF6NzxEtQqLUWnSp0y6MGUsGqOcMNjjWBkeIMi+hfE/k1/aVvBXUP8As1Bob4MT7pF8tZN4PUcREs5iIiAiIgIiICIiAiIgIiICIiAiIgIiICIiAlA9aXFe0uXpAIFRmZcIoJ1Be+XG5yQdvIc5d/HuIfJ7a4uMauypVKmn19mhbHwnl7iTEvuTkBQcjBzgE595Mz5PZ0+mnmth6sKP9KrVzyoUHbP6rONK/DXISnQLsXO+5z6zjcmSnRzi1tQtK9N6rrVrnJ0JnuJqVUYk/pEsfYRIuuyocA6tgc5wNwDtnnzxObLq6q7uGY67sj5OrEKh3YgaT4aiBz2GP9J0cSb57StQOtEmminIYBWYs3LScnUdidiI4Bcf0qgzeiKiM3sDAnPlgTCpgJqcsp27mGB3YjIxzGFL8wN8S+OGvKM+TdmvCX4f0Tr3NI10ANPvgnDnGkb6sKR8duZwN5enSFRp4dt/5qh4f2KkqrgV7Tp2ALi31M9YBqzIhXu5GlzRc6vLK+6Wt0h9Hhv1qh+HUm+M7OLkzty/118Rs6dTilprVW0W1w6ggHDCpbqDj14cyRs79biteW70xpoPTpnJ1CoKtFKu6kbY148eWZiXP51t/qlz+PaTU+KWvFhxC+ex2pNUpBzmjuy2tDwffkRJvZnJ1am9dvumeEUwvBqyjkqXij2LVrgfdHEKAvLPhdQgEivZ1W9oOl/iTOHBC3/BKuv0uzvNfL0u1r6uW3PM59VlwKvD0Q79lUZf3hVX+P4SmPtPhfOdsr8tD697wNd29EH+rpFiPOq5/lTEreocn/fqmydZ952vFLs5yFZaa+XZIqkf4g/2zWc7y9W4/peqeh/ETc2NrXb0npIX/aAw37wMmJXnUdfmpw80z/yarqPY+Kn3uZYctHPlNWkREKkREBERAREQEREBERAREQEREBERAREQNb6xrerU4bdU6ILOyhcDnpLr2n7mqecuMWhpu6ncqzKT5g4/lPU/E66pSqO3ogd72eM823RS6vKpqs1Kg7VKlR1Quaa7lTpUHbWUBOP0pjlf1yOzg/byrWkp5Uk59v2+H2fGda5HLacqT4DA+OPtE4kzRF1qO2lWZTkHfBHuIIPwJmRw+6akWamdLYwDpUkbjOMg4PmN5hBp2W9dkYMuMjlkBh71IIPvkWHUsPoiKJsagYUS57U6GCNUq93bA1asDHNgB6sy0+kfLhv1uh+HVlA2nSq7pI9NancfVrTSuDqxnkARyHIjl7ZZlh1vWbUqQuLer2lPSdlR11qMa0JYEHc+GRky0jLOXe27XP51t/qlx+Pax0erMbziik91a1DSPVqtKGfuErC561kPEaV0tB+wSk9FlJXtCKjK7OBnSDlE2zyB3Gdpw9cFmtXNK1q4cg3D6aas2lNK4AbvsMINyMAQr029tNg4b+Z7j9m+/GuJHdTJ+ZufpE/gkXwLrHtKNqKNWjVYFqxbuoVIrVqjgEFt9nAPvnTwzrNsLWpcFLeqEqsjItIU8AJTCnK6gFJIOwz6zjMznex0ZY5Y45Szz3Vh0iP9Mu/p634rzBzO/idwKtetVUECpUqOoPMB3ZgDjxwZjS6sW71B8QxVurcn00Wqo+jYo/8AHT+yXPPNHVjxLsOJWjcg7Gk3mKoKj97QfdPS8meGXLP1ERElkREQEREBERAREQEREBERAREQEREBERAhOmv5BdnGcUnJHLkMneeZHbvEHx5z1J0lANpdZIA7Gpkk4AGg5JPhPOPDuCPdVjRpMmvDsuphhuzUtpXHNjjw8z4TDP63oel1+Hd+1a1VTBInETKuVyA48ZikTXG7jLkx6ctPs+5nETlJUMzjMu24fUqU61VF1JRCmqcjKio2lTp5kZ545eMxIH0TNs6cxbdMmStKng4mPJlrs7PS8W71V1cRPcx5yLEkuJDuj2yMk8X0q+r/AHHYk+CfFM+zRhHdTrmmUqL6SEOvtU6h8QJ66tqwdEccmUMPYwzPIL/ynqvodc9rYWVT9ahRJ9vZrn45kxlzJiIiSxIiICIiAiIgIiICIiAiIgIiICIiAiIgcatMMpVgGVgQwIyCDsQR4ieeOsro2OHXWmhrSm47SgQxypyVqIrDfbI9zieiZH8c4NRu6TUa6B0PuKnwZW5qw9YlcptrxcnRfivJ4rEKVHI850Zm59ZHQtuHVhpJahVz2TsRqyuNSMBjcZG+Nx7DNOqUyMZBGRkZGMg8iPWPOI1yu3ETlOM+yVW59UjIeJU6b4KVqdak6turhqZbQw8QdHwkN0z4EbG8rW++lTqpE+NN90PuGx81MyOrw44nZfSr8QQZZ/XjwDtbZLxR36B01PWadQgfuuR7AzQrvWSlbPn5zOSpz8zj7P8ApI1HwZk9rpA8vvPKY547d/p+SY4vl7VyP7x+G0wZzZszgZpjNTTm5M+vLb6DOQM65yWWUjsfnPSnVHc9pwm0/sh0/wAFR1HwAnmljvL+6hrnVw50/wDTruB7GVH+9jIivJ4WRERLMCIiAiIgIiICIiAiIgIiICIiAiIgIiICIiBo3XJ+bX+kpfiLKn61P6+x+oW38VaIke7XHxP7+zSpyM+RC7Yurv8AOdl9Kv3GX709/Nt/9XrfwGfYhnl9UeXon2IaPhnGfYkBERJTH2Xl/wBn38kuvp//AMqcREV5PC1IiJL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5" y="1371600"/>
            <a:ext cx="8378825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Lump sum for developing a course</a:t>
            </a:r>
          </a:p>
          <a:p>
            <a:r>
              <a:rPr lang="en-US" dirty="0" smtClean="0"/>
              <a:t>Each time class runs, the faculty director of the course </a:t>
            </a:r>
            <a:r>
              <a:rPr lang="en-US" dirty="0" smtClean="0"/>
              <a:t>receives </a:t>
            </a:r>
            <a:r>
              <a:rPr lang="en-US" dirty="0" smtClean="0"/>
              <a:t>a payment</a:t>
            </a:r>
          </a:p>
          <a:p>
            <a:pPr marL="742950" lvl="2" indent="-342900"/>
            <a:r>
              <a:rPr lang="en-US" dirty="0"/>
              <a:t>MSF has </a:t>
            </a:r>
            <a:r>
              <a:rPr lang="en-US" dirty="0" smtClean="0"/>
              <a:t>three </a:t>
            </a:r>
            <a:r>
              <a:rPr lang="en-US" dirty="0"/>
              <a:t>program intakes per </a:t>
            </a:r>
            <a:r>
              <a:rPr lang="en-US" dirty="0" smtClean="0"/>
              <a:t>year, so each course is taught three times each year</a:t>
            </a:r>
            <a:endParaRPr lang="en-US" dirty="0"/>
          </a:p>
          <a:p>
            <a:r>
              <a:rPr lang="en-US" dirty="0" smtClean="0"/>
              <a:t>Smaller </a:t>
            </a:r>
            <a:r>
              <a:rPr lang="en-US" dirty="0" smtClean="0"/>
              <a:t>payment for each section taught</a:t>
            </a:r>
          </a:p>
          <a:p>
            <a:pPr lvl="1"/>
            <a:r>
              <a:rPr lang="en-US" dirty="0" smtClean="0"/>
              <a:t>Sections (for MSF at least) are planned at approx. 20-25 students</a:t>
            </a:r>
          </a:p>
          <a:p>
            <a:pPr lvl="1"/>
            <a:r>
              <a:rPr lang="en-US" dirty="0" smtClean="0"/>
              <a:t>Plan is to </a:t>
            </a:r>
            <a:r>
              <a:rPr lang="en-US" dirty="0" smtClean="0"/>
              <a:t>scale via adjuncts to teach the extra sections—a faculty director teaches one section or maybe even no sections</a:t>
            </a:r>
          </a:p>
          <a:p>
            <a:pPr lvl="1"/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371600"/>
            <a:ext cx="838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2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Laureate: The big picture</a:t>
            </a:r>
            <a:endParaRPr lang="en-US" dirty="0"/>
          </a:p>
        </p:txBody>
      </p:sp>
      <p:sp>
        <p:nvSpPr>
          <p:cNvPr id="4" name="AutoShape 2" descr="data:image/jpeg;base64,/9j/4AAQSkZJRgABAQAAAQABAAD/2wCEAAkGBxMSEhISExMWFBUWGRgXEhUWFBgXGRcZFBYWFxcXFhQbHSggGBolHRYVJDEjJSkrLi4uFx8zODMsNygtLi0BCgoKDg0OGxAQGy8kHyY3MSwvLCwvLC0vLCw1NCwvLCwsLCwsNjQsLDQsLDQsLCwsLCwsLCwsLCwsLCwsNCwsLP/AABEIALEBHAMBIgACEQEDEQH/xAAcAAEAAgIDAQAAAAAAAAAAAAAABQcEBgIDCAH/xABLEAACAQMCAgYFBwgIAwkAAAABAgADBBESIQUxBgcTIkFhMlFxgaEUI3N0kbGzNDVCUnKissEkM2KCkrTR8BVD8QglJkRTY5PCw//EABoBAQADAQEBAAAAAAAAAAAAAAABAgMEBQb/xAApEQEBAAIBAwMCBwEBAAAAAAAAAQIRAxIhMQRBYTLBExQiM1GBkeEF/9oADAMBAAIRAxEAPwC8YiICIiAiIgIiICIiAiIgJr3Gem/D7VzTrXKLUHpINTsud+8EB0n2zYZrfSboPZX5116Xzm3zqEo5A8GYekPbmEzXu6qPT7hlYFUvKQJBxrJp+H9sCUr1g1E+UdystXO+qm6sgz4ZUneS/WV1bU+H0FuKFWo6moEdamk6QwOCGVRncAb+sTTG4HU7oVWYkZwAfv5D7ZjyXGWW3Ts4MLZejvGAWP63xnwsfXJ2j0eXQzuK3dIDKoQt48hnlOVvwalUUsq1BjPpMpP94D0T5GZ/mMP5dP5TO+yzeiPWZw+2sLWjVqVO0pU1R1FF23UYOGA0ke+bHwbrL4dc1EopVYVHOlFek65J5DVjT8ZVXVd0HocRFVq/bhabAA02pqh7oJViyltW45eB8Jc3RzoZZWO9CiA/LtGJep599tx7BgTpjzs5jKn4iJLIiIgIiICIiAiIgIiICIiAiIgIiICIiAiIgIiICIiAiIgIiIGsdY/A/llhWpgkMuKtPHi1PJwR45GR7xKq6P8AE0NMs36I3HLDY8ZfhE858csBZXlxQqrlRUDIc7Gm+SmV3GQCBv8AqmcfrOLrxen/AOby9OVxqSsr2lntNS6S+nO4BODtqxic+N3CrSLDnjCgeJbZQPtkUbOi7DDLTRd2J04J3Hrxtz5f6TI6DWr33EbdF3o27ds58qbal28csEGPAZnDxenmeU09b1HqPwsLcv6XN0G4QbSxtqDABlTNTA/SYlmJ88mT0RPaj5e3d2REQgiIgIiICIiAiIgIiICIiAiIgIiICIiAiIgIiICIiAiIgIkHx3pZa2hIqudQ5qqk4yCQC3ognB2JzNO4v1z2lPajSqVz69qa/acn4SvVF5x5a3pZs8/dZji6v64U6XpEo6Nse7sGX1grpPv9kyuI9Y/E7rvUqVO3p0s1W8TpTbU2sjWoJBwqnfHOa70mFVjVr3Nft6yvTRzTprTXv0u0Ru0CgsuNh3Ry5zLku/F7ur0+PRbcpuI5eCVjhcj2Z+OJkpxh7EL8krlaoOXKEFWHPS55MMgbeUjKFjcVF1pTqshOjKhypbK93O+Tll28xOb9H7oHBtqoIDHBpsDhNOo4x4a0z+0PXImGW92/42z5sNWYzz/N2usdcfDwq57Z2wNRSjhdWN8B2BxmKXXHYkjNK5QHkzImCOWcB8keyUsOjl5jPyWtjY/1TcjyPLlM234VcqlSpWpV6Yt6WaDNTYKritTqAEkcvnGO/wCsJrcrHLjx4X3ek+C8ZoXdMVaFQOp9oIz+spwV94mfPJnC+MVreuLmi5p1NWoldg2TkqyjZkPqnpzorx1L61pXCY7w76g50OPSQ+w/DB8ZaXbLPDp8eEvERJZkREBERAREQEREBERAREQEREBERAREQEREBERATpvLgU6b1G9FFZm9igk/dO6RHTCmWsL1RnLW9cDHPJpONvOKmTdUFx+5+W1vlV05o03AbQoy5JGdNNeRAGkF2x7+Uhal6pIS0t9GP0zmrWORgksRhB+yBiTHSB6SP2bUWqGkmaihyqq1VzU01GG4Ch1GkEHO2dsDXrniNWoNJIRPClTGhB/cHP2nJ85zcct716Odk8Mjhz9m7NWcYdKiVFHzjkOhHLOAdWk7sDtOy+4uKilQGbK0lLOQuRQBC9xBzwfFjIfTMpKACnI72xA8vH38peyeapOq+Fo9Aejt29nTYUaYUv2tNnuWTUoemy/NrTcYJpncnODtjx7eklO8F7QWraIzXGpafZVlZGYGydsl6Y04+R5J05AfKnK5k5c3bUuj9rURzTIpWHeVipANW3Dd71FSQfImSHFeK29e/wCFCjWpVStW4JFOorkD5HX3IB2E1nhyXvdsSlwbiFOqayUbckghlN05JyX8fk4GwZQPJRvIG3W84lQu6CWqUdJag71rjAWoMa1AWmSxGW8t135zera4c8TuKeptAtbdgmTpDNWuQWC8gSAAT5D1Tq4B3afESNj8pujt68LvCu1Lcf6uL6zRalTsWRnSnqp1GOk1GCqWDIpALEDIzzm5dEug3GrCsr06tv2eoGrS7appqL4gqaWA2OR58vZJ3iNRqnAbR3Jd2p8OZmYksxNa2JZidyTuczZOkFw63nC0V2VXq1hUUEgMFtarAMPEAgH2iNL9dsbDE4hxkjO4xke3l9xnKSyIiICIiAiIgIiICIiAiIgIiICIiAiIgIiICIiAkZ0nvuws7qtjV2dGo4HrKoSB7zJOYPHURrautQZQ03DA+IKnIkXwnHy8x3nET8np0SMs9SpXuXOxd27tMM3iAMt6s1Jh/JhjIOR4j2zP6TnVcVx+o5RfZT7g+CiYFk2QRj2/7+2YW9tvSwk6tOVpRUuqH0WZQx8iwz8JsfEOilao6G3QsuBndRpYkjbJ3XYb48Zy6DcPWrdDVkdmlSpsCdwAo8CObeOOQll3rdmtNwussVG9ZKZJOORbCnk22Rz5TLr3yyJ5L04WT4cr2wR+BWtCs2hGSwp1GBA0g17ZWIJyJgWHQa34dxDhz0nqu1R66/OFSBi1rHbSo85PcW4XVqcKp26JmqBagrkbdnWos+5ONlVj7pk9JD/TuE/TXH+Trzr8vP393y0/O1z9TtvxrqfOCf1PEfrF19wmVb2NQcRr1yvzbW1CmrZG7pVuGYY57B1+2YvR066XEFXc/KrpffsMfGWUQl2f/D9l9Hw38a1mxdI/y7hP0tx/lK0guN2r0eB21GoNL014fTdcg4ZK9srDI2OCDy9U2bjVhUqXfDqirlKNSs1U5A0h7eoi7Hc5ZgNpCf8AqFuOO9jx1bZmwlxa0wo8O0p1K7L7MrrHmQs3aUT10XjUuK0alM4elQoup9TLVrMM/D7Zd9jcdpTp1MY1qrY9WoA/zkpynaV3xEQoREQEREBERAREQEREBERAREQEREBERAREQEi+ktQLbVGPIDU3sTvke8KR75KTV+su4KcOuSOZXR7nIQ/BjK5eKvxzeUeb7mqdRJOSeZ9ZPP75l2lHTbmpj0qpUeymgJwPM1B/hkdWO5mwdHOKHNOiVRtJc0tZwFaoN6mfWuDj/XExzlmL0OO7zZnRe4rWt2qMFU1V0OvpMqsdfhybuD7d5K9LbirTuFqoxV/kwB3I05qhDpAPdOCeXnNWvr01K5rHBYMH8soQeXq2mydNapapZsRp10iSOexqal3PjvnHh5zmy31S/DfUnZh8L6W31rR7KncaUXOkEJUxnLHDMCQNyZIdC7+vf3lrb3FxUKU2q1qZVgKivpd9QqYycnOx2wcYxNSu338DnyxNn6pF/wC86J/s1fd8006OO2+WfPhjJdRclW2LmpQW+rLUVVZtPYa1D6grYNLxKt9hlc9VVpXS+4hbNc1QtJm7TTpPaVO1KdodatgkKfbnfOJYttYul9dXDYFN6Fuitkc6TXDPkeAAqLuZp3VnUWpd8buUIZHrdxhyIDVmBHkQQfsnQ8yeKwetw1kr8PpdvValUqamU6ANdOpTCnuoM4DnY5G0sO4paXSm17WVqhYUx8xliilmC/M8woJ900XrUXXS4PW/96mP/kVG/wDpNu6Q/l3C/pbj/K1YL4iletLhjW/EHV61St2iJVD1CC2GLLpJAAwChxgDbEvboJWL8OsWJyewpAnzCAH4iU515/nGn9Wp/i15ZXU7firwyiud6TPTbywxZf3XWPdfL6I3aIiSxIiICIiAiIgIiICIiAiIgIiICIiAiIgIiICVx12cQ0WtOiP+Y+T7E3+8rLHlR9dGlwjg57JjS2P6bqrkEfsgfaJnyXs39PN5qZqtzMuZ1seG2K0mVO1qUu/tqd3ZcnUeYXJ23wJWPRfhwuL23on0WqAt+ygNRh71Qj3yT6f8ZW5u6gVECqxUMoOptO2Sfdt4THlnVZi6cJ33UJQTLHI5/dJ3iV4a1GzJPeoh6Djx20sjes5XPvUyDpZHJfeZ29hUCpVJXDsyqPE9muWOPUNQGfWZWzddW5NFVeZx7T/vxlj9X3RetaX1F3KlT2ijGckmlVwdxsO43PB5HGDKuuLg7/ylz8C4jR+W0x2lsAjMco+HOaNbdwUC474GQx/RmmGOvLH1Gds/T8txtrx2vbmiTmmlGg6rgbNUauGOeZyEXbymt9AuG9mnF1pALm7uEpDkBpUBR5AEyd+VWlKvWu2uqQ106aMDVQKoomowOc8z2h+ya/wDjlL/AIde3FOsitVqXtal3wG3qVBTIXnkhVM3efrfj4dXT+wZeHcOD410a9mHwcjOOzbB8d2mxdIPy7hf0lx/lakgeKXi3HCKGqsjVc2rtqddRKXFIuSM5zgNNj4hVtala3rG6pA27VGA7Wng9pTamdRzsAGJiXZZZ2vyqLrz/ONP6tT/ABa8lOoji+ivXtDyqoKqerVTwGHtKsD7EmudbvF6NzxEtQqLUWnSp0y6MGUsGqOcMNjjWBkeIMi+hfE/k1/aVvBXUP8As1Bob4MT7pF8tZN4PUcREs5iIiAiIgIiICIiAiIgIiICIiAiIgIiICIiAlA9aXFe0uXpAIFRmZcIoJ1Be+XG5yQdvIc5d/HuIfJ7a4uMauypVKmn19mhbHwnl7iTEvuTkBQcjBzgE595Mz5PZ0+mnmth6sKP9KrVzyoUHbP6rONK/DXISnQLsXO+5z6zjcmSnRzi1tQtK9N6rrVrnJ0JnuJqVUYk/pEsfYRIuuyocA6tgc5wNwDtnnzxObLq6q7uGY67sj5OrEKh3YgaT4aiBz2GP9J0cSb57StQOtEmminIYBWYs3LScnUdidiI4Bcf0qgzeiKiM3sDAnPlgTCpgJqcsp27mGB3YjIxzGFL8wN8S+OGvKM+TdmvCX4f0Tr3NI10ANPvgnDnGkb6sKR8duZwN5enSFRp4dt/5qh4f2KkqrgV7Tp2ALi31M9YBqzIhXu5GlzRc6vLK+6Wt0h9Hhv1qh+HUm+M7OLkzty/118Rs6dTilprVW0W1w6ggHDCpbqDj14cyRs79biteW70xpoPTpnJ1CoKtFKu6kbY148eWZiXP51t/qlz+PaTU+KWvFhxC+ex2pNUpBzmjuy2tDwffkRJvZnJ1am9dvumeEUwvBqyjkqXij2LVrgfdHEKAvLPhdQgEivZ1W9oOl/iTOHBC3/BKuv0uzvNfL0u1r6uW3PM59VlwKvD0Q79lUZf3hVX+P4SmPtPhfOdsr8tD697wNd29EH+rpFiPOq5/lTEreocn/fqmydZ952vFLs5yFZaa+XZIqkf4g/2zWc7y9W4/peqeh/ETc2NrXb0npIX/aAw37wMmJXnUdfmpw80z/yarqPY+Kn3uZYctHPlNWkREKkREBERAREQEREBERAREQEREBERAREQNb6xrerU4bdU6ILOyhcDnpLr2n7mqecuMWhpu6ncqzKT5g4/lPU/E66pSqO3ogd72eM823RS6vKpqs1Kg7VKlR1Quaa7lTpUHbWUBOP0pjlf1yOzg/byrWkp5Uk59v2+H2fGda5HLacqT4DA+OPtE4kzRF1qO2lWZTkHfBHuIIPwJmRw+6akWamdLYwDpUkbjOMg4PmN5hBp2W9dkYMuMjlkBh71IIPvkWHUsPoiKJsagYUS57U6GCNUq93bA1asDHNgB6sy0+kfLhv1uh+HVlA2nSq7pI9NancfVrTSuDqxnkARyHIjl7ZZlh1vWbUqQuLer2lPSdlR11qMa0JYEHc+GRky0jLOXe27XP51t/qlx+Pax0erMbziik91a1DSPVqtKGfuErC561kPEaV0tB+wSk9FlJXtCKjK7OBnSDlE2zyB3Gdpw9cFmtXNK1q4cg3D6aas2lNK4AbvsMINyMAQr029tNg4b+Z7j9m+/GuJHdTJ+ZufpE/gkXwLrHtKNqKNWjVYFqxbuoVIrVqjgEFt9nAPvnTwzrNsLWpcFLeqEqsjItIU8AJTCnK6gFJIOwz6zjMznex0ZY5Y45Szz3Vh0iP9Mu/p634rzBzO/idwKtetVUECpUqOoPMB3ZgDjxwZjS6sW71B8QxVurcn00Wqo+jYo/8AHT+yXPPNHVjxLsOJWjcg7Gk3mKoKj97QfdPS8meGXLP1ERElkREQEREBERAREQEREBERAREQEREBERAhOmv5BdnGcUnJHLkMneeZHbvEHx5z1J0lANpdZIA7Gpkk4AGg5JPhPOPDuCPdVjRpMmvDsuphhuzUtpXHNjjw8z4TDP63oel1+Hd+1a1VTBInETKuVyA48ZikTXG7jLkx6ctPs+5nETlJUMzjMu24fUqU61VF1JRCmqcjKio2lTp5kZ545eMxIH0TNs6cxbdMmStKng4mPJlrs7PS8W71V1cRPcx5yLEkuJDuj2yMk8X0q+r/AHHYk+CfFM+zRhHdTrmmUqL6SEOvtU6h8QJ66tqwdEccmUMPYwzPIL/ynqvodc9rYWVT9ahRJ9vZrn45kxlzJiIiSxIiICIiAiIgIiICIiAiIgIiICIiAiIgcatMMpVgGVgQwIyCDsQR4ieeOsro2OHXWmhrSm47SgQxypyVqIrDfbI9zieiZH8c4NRu6TUa6B0PuKnwZW5qw9YlcptrxcnRfivJ4rEKVHI850Zm59ZHQtuHVhpJahVz2TsRqyuNSMBjcZG+Nx7DNOqUyMZBGRkZGMg8iPWPOI1yu3ETlOM+yVW59UjIeJU6b4KVqdak6turhqZbQw8QdHwkN0z4EbG8rW++lTqpE+NN90PuGx81MyOrw44nZfSr8QQZZ/XjwDtbZLxR36B01PWadQgfuuR7AzQrvWSlbPn5zOSpz8zj7P8ApI1HwZk9rpA8vvPKY547d/p+SY4vl7VyP7x+G0wZzZszgZpjNTTm5M+vLb6DOQM65yWWUjsfnPSnVHc9pwm0/sh0/wAFR1HwAnmljvL+6hrnVw50/wDTruB7GVH+9jIivJ4WRERLMCIiAiIgIiICIiAiIgIiICIiAiIgIiICIiBo3XJ+bX+kpfiLKn61P6+x+oW38VaIke7XHxP7+zSpyM+RC7Yurv8AOdl9Kv3GX709/Nt/9XrfwGfYhnl9UeXon2IaPhnGfYkBERJTH2Xl/wBn38kuvp//AMqcREV5PC1IiJL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 descr="http://www.theransomnote.co.uk/media/articles/the-good-the-bad-and-the-ugly-2/533817fd5ad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3115"/>
            <a:ext cx="3733800" cy="525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69196" y="1233114"/>
            <a:ext cx="2651758" cy="52559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599" y="5029199"/>
            <a:ext cx="2651760" cy="14598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42" y="28194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Timothy R. Bu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4091">
            <a:off x="6572768" y="3175120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029199"/>
            <a:ext cx="4861559" cy="825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C5252"/>
                </a:solidFill>
                <a:latin typeface="Rockwell Extra Bold" panose="02060903040505020403" pitchFamily="18" charset="0"/>
              </a:rPr>
              <a:t>THE     AND  THE</a:t>
            </a:r>
          </a:p>
          <a:p>
            <a:r>
              <a:rPr lang="en-US" sz="2800" dirty="0" smtClean="0">
                <a:solidFill>
                  <a:srgbClr val="FC5252"/>
                </a:solidFill>
                <a:latin typeface="Rockwell Extra Bold" panose="02060903040505020403" pitchFamily="18" charset="0"/>
              </a:rPr>
              <a:t>OK   IMPROVING</a:t>
            </a:r>
            <a:endParaRPr lang="en-US" sz="2800" dirty="0">
              <a:solidFill>
                <a:srgbClr val="FC5252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219200"/>
            <a:ext cx="72390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5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28600"/>
            <a:ext cx="8836025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Roles of faculty vs. Laureate vs. UM Central</a:t>
            </a:r>
            <a:endParaRPr lang="en-US" sz="3800" dirty="0"/>
          </a:p>
        </p:txBody>
      </p:sp>
      <p:sp>
        <p:nvSpPr>
          <p:cNvPr id="4" name="AutoShape 2" descr="data:image/jpeg;base64,/9j/4AAQSkZJRgABAQAAAQABAAD/2wCEAAkGBxMSEhISExMWFBUWGRgXEhUWFBgXGRcZFBYWFxcXFhQbHSggGBolHRYVJDEjJSkrLi4uFx8zODMsNygtLi0BCgoKDg0OGxAQGy8kHyY3MSwvLCwvLC0vLCw1NCwvLCwsLCwsNjQsLDQsLDQsLCwsLCwsLCwsLCwsLCwsNCwsLP/AABEIALEBHAMBIgACEQEDEQH/xAAcAAEAAgIDAQAAAAAAAAAAAAAABQcEBgIDCAH/xABLEAACAQMCAgYFBwgIAwkAAAABAgADBBESIQUxBgcTIkFhMlFxgaEUI3N0kbGzNDVCUnKissEkM2KCkrTR8BVD8QglJkRTY5PCw//EABoBAQADAQEBAAAAAAAAAAAAAAABAgMEBQb/xAApEQEBAAIBAwMCBwEBAAAAAAAAAQIRAxIhMQRBYTLBExQiM1GBkeEF/9oADAMBAAIRAxEAPwC8YiICIiAiIgIiICIiAiIgJr3Gem/D7VzTrXKLUHpINTsud+8EB0n2zYZrfSboPZX5116Xzm3zqEo5A8GYekPbmEzXu6qPT7hlYFUvKQJBxrJp+H9sCUr1g1E+UdystXO+qm6sgz4ZUneS/WV1bU+H0FuKFWo6moEdamk6QwOCGVRncAb+sTTG4HU7oVWYkZwAfv5D7ZjyXGWW3Ts4MLZejvGAWP63xnwsfXJ2j0eXQzuK3dIDKoQt48hnlOVvwalUUsq1BjPpMpP94D0T5GZ/mMP5dP5TO+yzeiPWZw+2sLWjVqVO0pU1R1FF23UYOGA0ke+bHwbrL4dc1EopVYVHOlFek65J5DVjT8ZVXVd0HocRFVq/bhabAA02pqh7oJViyltW45eB8Jc3RzoZZWO9CiA/LtGJep599tx7BgTpjzs5jKn4iJLIiIgIiICIiAiIgIiICIiAiIgIiICIiAiIgIiICIiAiIgIiIGsdY/A/llhWpgkMuKtPHi1PJwR45GR7xKq6P8AE0NMs36I3HLDY8ZfhE858csBZXlxQqrlRUDIc7Gm+SmV3GQCBv8AqmcfrOLrxen/AOby9OVxqSsr2lntNS6S+nO4BODtqxic+N3CrSLDnjCgeJbZQPtkUbOi7DDLTRd2J04J3Hrxtz5f6TI6DWr33EbdF3o27ds58qbal28csEGPAZnDxenmeU09b1HqPwsLcv6XN0G4QbSxtqDABlTNTA/SYlmJ88mT0RPaj5e3d2REQgiIgIiICIiAiIgIiICIiAiIgIiICIiAiIgIiICIiAiIgIkHx3pZa2hIqudQ5qqk4yCQC3ognB2JzNO4v1z2lPajSqVz69qa/acn4SvVF5x5a3pZs8/dZji6v64U6XpEo6Nse7sGX1grpPv9kyuI9Y/E7rvUqVO3p0s1W8TpTbU2sjWoJBwqnfHOa70mFVjVr3Nft6yvTRzTprTXv0u0Ru0CgsuNh3Ry5zLku/F7ur0+PRbcpuI5eCVjhcj2Z+OJkpxh7EL8krlaoOXKEFWHPS55MMgbeUjKFjcVF1pTqshOjKhypbK93O+Tll28xOb9H7oHBtqoIDHBpsDhNOo4x4a0z+0PXImGW92/42z5sNWYzz/N2usdcfDwq57Z2wNRSjhdWN8B2BxmKXXHYkjNK5QHkzImCOWcB8keyUsOjl5jPyWtjY/1TcjyPLlM234VcqlSpWpV6Yt6WaDNTYKritTqAEkcvnGO/wCsJrcrHLjx4X3ek+C8ZoXdMVaFQOp9oIz+spwV94mfPJnC+MVreuLmi5p1NWoldg2TkqyjZkPqnpzorx1L61pXCY7w76g50OPSQ+w/DB8ZaXbLPDp8eEvERJZkREBERAREQEREBERAREQEREBERAREQEREBERATpvLgU6b1G9FFZm9igk/dO6RHTCmWsL1RnLW9cDHPJpONvOKmTdUFx+5+W1vlV05o03AbQoy5JGdNNeRAGkF2x7+Uhal6pIS0t9GP0zmrWORgksRhB+yBiTHSB6SP2bUWqGkmaihyqq1VzU01GG4Ch1GkEHO2dsDXrniNWoNJIRPClTGhB/cHP2nJ85zcct716Odk8Mjhz9m7NWcYdKiVFHzjkOhHLOAdWk7sDtOy+4uKilQGbK0lLOQuRQBC9xBzwfFjIfTMpKACnI72xA8vH38peyeapOq+Fo9Aejt29nTYUaYUv2tNnuWTUoemy/NrTcYJpncnODtjx7eklO8F7QWraIzXGpafZVlZGYGydsl6Y04+R5J05AfKnK5k5c3bUuj9rURzTIpWHeVipANW3Dd71FSQfImSHFeK29e/wCFCjWpVStW4JFOorkD5HX3IB2E1nhyXvdsSlwbiFOqayUbckghlN05JyX8fk4GwZQPJRvIG3W84lQu6CWqUdJag71rjAWoMa1AWmSxGW8t135zera4c8TuKeptAtbdgmTpDNWuQWC8gSAAT5D1Tq4B3afESNj8pujt68LvCu1Lcf6uL6zRalTsWRnSnqp1GOk1GCqWDIpALEDIzzm5dEug3GrCsr06tv2eoGrS7appqL4gqaWA2OR58vZJ3iNRqnAbR3Jd2p8OZmYksxNa2JZidyTuczZOkFw63nC0V2VXq1hUUEgMFtarAMPEAgH2iNL9dsbDE4hxkjO4xke3l9xnKSyIiICIiAiIgIiICIiAiIgIiICIiAiIgIiICIiAkZ0nvuws7qtjV2dGo4HrKoSB7zJOYPHURrautQZQ03DA+IKnIkXwnHy8x3nET8np0SMs9SpXuXOxd27tMM3iAMt6s1Jh/JhjIOR4j2zP6TnVcVx+o5RfZT7g+CiYFk2QRj2/7+2YW9tvSwk6tOVpRUuqH0WZQx8iwz8JsfEOilao6G3QsuBndRpYkjbJ3XYb48Zy6DcPWrdDVkdmlSpsCdwAo8CObeOOQll3rdmtNwussVG9ZKZJOORbCnk22Rz5TLr3yyJ5L04WT4cr2wR+BWtCs2hGSwp1GBA0g17ZWIJyJgWHQa34dxDhz0nqu1R66/OFSBi1rHbSo85PcW4XVqcKp26JmqBagrkbdnWos+5ONlVj7pk9JD/TuE/TXH+Trzr8vP393y0/O1z9TtvxrqfOCf1PEfrF19wmVb2NQcRr1yvzbW1CmrZG7pVuGYY57B1+2YvR066XEFXc/KrpffsMfGWUQl2f/D9l9Hw38a1mxdI/y7hP0tx/lK0guN2r0eB21GoNL014fTdcg4ZK9srDI2OCDy9U2bjVhUqXfDqirlKNSs1U5A0h7eoi7Hc5ZgNpCf8AqFuOO9jx1bZmwlxa0wo8O0p1K7L7MrrHmQs3aUT10XjUuK0alM4elQoup9TLVrMM/D7Zd9jcdpTp1MY1qrY9WoA/zkpynaV3xEQoREQEREBERAREQEREBERAREQEREBERAREQEi+ktQLbVGPIDU3sTvke8KR75KTV+su4KcOuSOZXR7nIQ/BjK5eKvxzeUeb7mqdRJOSeZ9ZPP75l2lHTbmpj0qpUeymgJwPM1B/hkdWO5mwdHOKHNOiVRtJc0tZwFaoN6mfWuDj/XExzlmL0OO7zZnRe4rWt2qMFU1V0OvpMqsdfhybuD7d5K9LbirTuFqoxV/kwB3I05qhDpAPdOCeXnNWvr01K5rHBYMH8soQeXq2mydNapapZsRp10iSOexqal3PjvnHh5zmy31S/DfUnZh8L6W31rR7KncaUXOkEJUxnLHDMCQNyZIdC7+vf3lrb3FxUKU2q1qZVgKivpd9QqYycnOx2wcYxNSu338DnyxNn6pF/wC86J/s1fd8006OO2+WfPhjJdRclW2LmpQW+rLUVVZtPYa1D6grYNLxKt9hlc9VVpXS+4hbNc1QtJm7TTpPaVO1KdodatgkKfbnfOJYttYul9dXDYFN6Fuitkc6TXDPkeAAqLuZp3VnUWpd8buUIZHrdxhyIDVmBHkQQfsnQ8yeKwetw1kr8PpdvValUqamU6ANdOpTCnuoM4DnY5G0sO4paXSm17WVqhYUx8xliilmC/M8woJ900XrUXXS4PW/96mP/kVG/wDpNu6Q/l3C/pbj/K1YL4iletLhjW/EHV61St2iJVD1CC2GLLpJAAwChxgDbEvboJWL8OsWJyewpAnzCAH4iU515/nGn9Wp/i15ZXU7firwyiud6TPTbywxZf3XWPdfL6I3aIiSxIiICIiAiIgIiICIiAiIgIiICIiAiIgIiICVx12cQ0WtOiP+Y+T7E3+8rLHlR9dGlwjg57JjS2P6bqrkEfsgfaJnyXs39PN5qZqtzMuZ1seG2K0mVO1qUu/tqd3ZcnUeYXJ23wJWPRfhwuL23on0WqAt+ygNRh71Qj3yT6f8ZW5u6gVECqxUMoOptO2Sfdt4THlnVZi6cJ33UJQTLHI5/dJ3iV4a1GzJPeoh6Djx20sjes5XPvUyDpZHJfeZ29hUCpVJXDsyqPE9muWOPUNQGfWZWzddW5NFVeZx7T/vxlj9X3RetaX1F3KlT2ijGckmlVwdxsO43PB5HGDKuuLg7/ylz8C4jR+W0x2lsAjMco+HOaNbdwUC474GQx/RmmGOvLH1Gds/T8txtrx2vbmiTmmlGg6rgbNUauGOeZyEXbymt9AuG9mnF1pALm7uEpDkBpUBR5AEyd+VWlKvWu2uqQ106aMDVQKoomowOc8z2h+ya/wDjlL/AIde3FOsitVqXtal3wG3qVBTIXnkhVM3efrfj4dXT+wZeHcOD410a9mHwcjOOzbB8d2mxdIPy7hf0lx/lakgeKXi3HCKGqsjVc2rtqddRKXFIuSM5zgNNj4hVtala3rG6pA27VGA7Wng9pTamdRzsAGJiXZZZ2vyqLrz/ONP6tT/ABa8lOoji+ivXtDyqoKqerVTwGHtKsD7EmudbvF6NzxEtQqLUWnSp0y6MGUsGqOcMNjjWBkeIMi+hfE/k1/aVvBXUP8As1Bob4MT7pF8tZN4PUcREs5iIiAiIgIiICIiAiIgIiICIiAiIgIiICIiAlA9aXFe0uXpAIFRmZcIoJ1Be+XG5yQdvIc5d/HuIfJ7a4uMauypVKmn19mhbHwnl7iTEvuTkBQcjBzgE595Mz5PZ0+mnmth6sKP9KrVzyoUHbP6rONK/DXISnQLsXO+5z6zjcmSnRzi1tQtK9N6rrVrnJ0JnuJqVUYk/pEsfYRIuuyocA6tgc5wNwDtnnzxObLq6q7uGY67sj5OrEKh3YgaT4aiBz2GP9J0cSb57StQOtEmminIYBWYs3LScnUdidiI4Bcf0qgzeiKiM3sDAnPlgTCpgJqcsp27mGB3YjIxzGFL8wN8S+OGvKM+TdmvCX4f0Tr3NI10ANPvgnDnGkb6sKR8duZwN5enSFRp4dt/5qh4f2KkqrgV7Tp2ALi31M9YBqzIhXu5GlzRc6vLK+6Wt0h9Hhv1qh+HUm+M7OLkzty/118Rs6dTilprVW0W1w6ggHDCpbqDj14cyRs79biteW70xpoPTpnJ1CoKtFKu6kbY148eWZiXP51t/qlz+PaTU+KWvFhxC+ex2pNUpBzmjuy2tDwffkRJvZnJ1am9dvumeEUwvBqyjkqXij2LVrgfdHEKAvLPhdQgEivZ1W9oOl/iTOHBC3/BKuv0uzvNfL0u1r6uW3PM59VlwKvD0Q79lUZf3hVX+P4SmPtPhfOdsr8tD697wNd29EH+rpFiPOq5/lTEreocn/fqmydZ952vFLs5yFZaa+XZIqkf4g/2zWc7y9W4/peqeh/ETc2NrXb0npIX/aAw37wMmJXnUdfmpw80z/yarqPY+Kn3uZYctHPlNWkREKkREBERAREQEREBERAREQEREBERAREQNb6xrerU4bdU6ILOyhcDnpLr2n7mqecuMWhpu6ncqzKT5g4/lPU/E66pSqO3ogd72eM823RS6vKpqs1Kg7VKlR1Quaa7lTpUHbWUBOP0pjlf1yOzg/byrWkp5Uk59v2+H2fGda5HLacqT4DA+OPtE4kzRF1qO2lWZTkHfBHuIIPwJmRw+6akWamdLYwDpUkbjOMg4PmN5hBp2W9dkYMuMjlkBh71IIPvkWHUsPoiKJsagYUS57U6GCNUq93bA1asDHNgB6sy0+kfLhv1uh+HVlA2nSq7pI9NancfVrTSuDqxnkARyHIjl7ZZlh1vWbUqQuLer2lPSdlR11qMa0JYEHc+GRky0jLOXe27XP51t/qlx+Pax0erMbziik91a1DSPVqtKGfuErC561kPEaV0tB+wSk9FlJXtCKjK7OBnSDlE2zyB3Gdpw9cFmtXNK1q4cg3D6aas2lNK4AbvsMINyMAQr029tNg4b+Z7j9m+/GuJHdTJ+ZufpE/gkXwLrHtKNqKNWjVYFqxbuoVIrVqjgEFt9nAPvnTwzrNsLWpcFLeqEqsjItIU8AJTCnK6gFJIOwz6zjMznex0ZY5Y45Szz3Vh0iP9Mu/p634rzBzO/idwKtetVUECpUqOoPMB3ZgDjxwZjS6sW71B8QxVurcn00Wqo+jYo/8AHT+yXPPNHVjxLsOJWjcg7Gk3mKoKj97QfdPS8meGXLP1ERElkREQEREBERAREQEREBERAREQEREBERAhOmv5BdnGcUnJHLkMneeZHbvEHx5z1J0lANpdZIA7Gpkk4AGg5JPhPOPDuCPdVjRpMmvDsuphhuzUtpXHNjjw8z4TDP63oel1+Hd+1a1VTBInETKuVyA48ZikTXG7jLkx6ctPs+5nETlJUMzjMu24fUqU61VF1JRCmqcjKio2lTp5kZ545eMxIH0TNs6cxbdMmStKng4mPJlrs7PS8W71V1cRPcx5yLEkuJDuj2yMk8X0q+r/AHHYk+CfFM+zRhHdTrmmUqL6SEOvtU6h8QJ66tqwdEccmUMPYwzPIL/ynqvodc9rYWVT9ahRJ9vZrn45kxlzJiIiSxIiICIiAiIgIiICIiAiIgIiICIiAiIgcatMMpVgGVgQwIyCDsQR4ieeOsro2OHXWmhrSm47SgQxypyVqIrDfbI9zieiZH8c4NRu6TUa6B0PuKnwZW5qw9YlcptrxcnRfivJ4rEKVHI850Zm59ZHQtuHVhpJahVz2TsRqyuNSMBjcZG+Nx7DNOqUyMZBGRkZGMg8iPWPOI1yu3ETlOM+yVW59UjIeJU6b4KVqdak6turhqZbQw8QdHwkN0z4EbG8rW++lTqpE+NN90PuGx81MyOrw44nZfSr8QQZZ/XjwDtbZLxR36B01PWadQgfuuR7AzQrvWSlbPn5zOSpz8zj7P8ApI1HwZk9rpA8vvPKY547d/p+SY4vl7VyP7x+G0wZzZszgZpjNTTm5M+vLb6DOQM65yWWUjsfnPSnVHc9pwm0/sh0/wAFR1HwAnmljvL+6hrnVw50/wDTruB7GVH+9jIivJ4WRERLMCIiAiIgIiICIiAiIgIiICIiAiIgIiICIiBo3XJ+bX+kpfiLKn61P6+x+oW38VaIke7XHxP7+zSpyM+RC7Yurv8AOdl9Kv3GX709/Nt/9XrfwGfYhnl9UeXon2IaPhnGfYkBERJTH2Xl/wBn38kuvp//AMqcREV5PC1IiJL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5" y="1371600"/>
            <a:ext cx="8455026" cy="5486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Faculty</a:t>
            </a:r>
          </a:p>
          <a:p>
            <a:pPr lvl="1"/>
            <a:r>
              <a:rPr lang="en-US" dirty="0" smtClean="0"/>
              <a:t>Complete control over content</a:t>
            </a:r>
          </a:p>
          <a:p>
            <a:pPr lvl="1"/>
            <a:r>
              <a:rPr lang="en-US" dirty="0" smtClean="0"/>
              <a:t>Consults with Laureate to select </a:t>
            </a:r>
            <a:r>
              <a:rPr lang="en-US" i="1" dirty="0" smtClean="0"/>
              <a:t>structure</a:t>
            </a:r>
            <a:r>
              <a:rPr lang="en-US" dirty="0" smtClean="0"/>
              <a:t> of material, assignments, assessment, etc. within an online framework</a:t>
            </a:r>
          </a:p>
          <a:p>
            <a:pPr lvl="1"/>
            <a:r>
              <a:rPr lang="en-US" dirty="0" smtClean="0"/>
              <a:t>At programmatic level, determines admissions rubrics and makes trickier admission decisions  (auto-admit vs. faculty review)</a:t>
            </a:r>
          </a:p>
          <a:p>
            <a:pPr lvl="1"/>
            <a:r>
              <a:rPr lang="en-US" dirty="0" smtClean="0"/>
              <a:t>Teaches, </a:t>
            </a:r>
            <a:r>
              <a:rPr lang="en-US" dirty="0"/>
              <a:t>engages with </a:t>
            </a:r>
            <a:r>
              <a:rPr lang="en-US" dirty="0" smtClean="0"/>
              <a:t>students, grades (to the extent not automated)</a:t>
            </a:r>
          </a:p>
          <a:p>
            <a:pPr lvl="1"/>
            <a:r>
              <a:rPr lang="en-US" dirty="0" smtClean="0"/>
              <a:t>You have autonomy…just that there are expectations on engagement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6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28600"/>
            <a:ext cx="8836025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Roles of faculty vs. Laureate vs. UM Central</a:t>
            </a:r>
            <a:endParaRPr lang="en-US" sz="3800" dirty="0"/>
          </a:p>
        </p:txBody>
      </p:sp>
      <p:sp>
        <p:nvSpPr>
          <p:cNvPr id="4" name="AutoShape 2" descr="data:image/jpeg;base64,/9j/4AAQSkZJRgABAQAAAQABAAD/2wCEAAkGBxMSEhISExMWFBUWGRgXEhUWFBgXGRcZFBYWFxcXFhQbHSggGBolHRYVJDEjJSkrLi4uFx8zODMsNygtLi0BCgoKDg0OGxAQGy8kHyY3MSwvLCwvLC0vLCw1NCwvLCwsLCwsNjQsLDQsLDQsLCwsLCwsLCwsLCwsLCwsNCwsLP/AABEIALEBHAMBIgACEQEDEQH/xAAcAAEAAgIDAQAAAAAAAAAAAAAABQcEBgIDCAH/xABLEAACAQMCAgYFBwgIAwkAAAABAgADBBESIQUxBgcTIkFhMlFxgaEUI3N0kbGzNDVCUnKissEkM2KCkrTR8BVD8QglJkRTY5PCw//EABoBAQADAQEBAAAAAAAAAAAAAAABAgMEBQb/xAApEQEBAAIBAwMCBwEBAAAAAAAAAQIRAxIhMQRBYTLBExQiM1GBkeEF/9oADAMBAAIRAxEAPwC8YiICIiAiIgIiICIiAiIgJr3Gem/D7VzTrXKLUHpINTsud+8EB0n2zYZrfSboPZX5116Xzm3zqEo5A8GYekPbmEzXu6qPT7hlYFUvKQJBxrJp+H9sCUr1g1E+UdystXO+qm6sgz4ZUneS/WV1bU+H0FuKFWo6moEdamk6QwOCGVRncAb+sTTG4HU7oVWYkZwAfv5D7ZjyXGWW3Ts4MLZejvGAWP63xnwsfXJ2j0eXQzuK3dIDKoQt48hnlOVvwalUUsq1BjPpMpP94D0T5GZ/mMP5dP5TO+yzeiPWZw+2sLWjVqVO0pU1R1FF23UYOGA0ke+bHwbrL4dc1EopVYVHOlFek65J5DVjT8ZVXVd0HocRFVq/bhabAA02pqh7oJViyltW45eB8Jc3RzoZZWO9CiA/LtGJep599tx7BgTpjzs5jKn4iJLIiIgIiICIiAiIgIiICIiAiIgIiICIiAiIgIiICIiAiIgIiIGsdY/A/llhWpgkMuKtPHi1PJwR45GR7xKq6P8AE0NMs36I3HLDY8ZfhE858csBZXlxQqrlRUDIc7Gm+SmV3GQCBv8AqmcfrOLrxen/AOby9OVxqSsr2lntNS6S+nO4BODtqxic+N3CrSLDnjCgeJbZQPtkUbOi7DDLTRd2J04J3Hrxtz5f6TI6DWr33EbdF3o27ds58qbal28csEGPAZnDxenmeU09b1HqPwsLcv6XN0G4QbSxtqDABlTNTA/SYlmJ88mT0RPaj5e3d2REQgiIgIiICIiAiIgIiICIiAiIgIiICIiAiIgIiICIiAiIgIkHx3pZa2hIqudQ5qqk4yCQC3ognB2JzNO4v1z2lPajSqVz69qa/acn4SvVF5x5a3pZs8/dZji6v64U6XpEo6Nse7sGX1grpPv9kyuI9Y/E7rvUqVO3p0s1W8TpTbU2sjWoJBwqnfHOa70mFVjVr3Nft6yvTRzTprTXv0u0Ru0CgsuNh3Ry5zLku/F7ur0+PRbcpuI5eCVjhcj2Z+OJkpxh7EL8krlaoOXKEFWHPS55MMgbeUjKFjcVF1pTqshOjKhypbK93O+Tll28xOb9H7oHBtqoIDHBpsDhNOo4x4a0z+0PXImGW92/42z5sNWYzz/N2usdcfDwq57Z2wNRSjhdWN8B2BxmKXXHYkjNK5QHkzImCOWcB8keyUsOjl5jPyWtjY/1TcjyPLlM234VcqlSpWpV6Yt6WaDNTYKritTqAEkcvnGO/wCsJrcrHLjx4X3ek+C8ZoXdMVaFQOp9oIz+spwV94mfPJnC+MVreuLmi5p1NWoldg2TkqyjZkPqnpzorx1L61pXCY7w76g50OPSQ+w/DB8ZaXbLPDp8eEvERJZkREBERAREQEREBERAREQEREBERAREQEREBERATpvLgU6b1G9FFZm9igk/dO6RHTCmWsL1RnLW9cDHPJpONvOKmTdUFx+5+W1vlV05o03AbQoy5JGdNNeRAGkF2x7+Uhal6pIS0t9GP0zmrWORgksRhB+yBiTHSB6SP2bUWqGkmaihyqq1VzU01GG4Ch1GkEHO2dsDXrniNWoNJIRPClTGhB/cHP2nJ85zcct716Odk8Mjhz9m7NWcYdKiVFHzjkOhHLOAdWk7sDtOy+4uKilQGbK0lLOQuRQBC9xBzwfFjIfTMpKACnI72xA8vH38peyeapOq+Fo9Aejt29nTYUaYUv2tNnuWTUoemy/NrTcYJpncnODtjx7eklO8F7QWraIzXGpafZVlZGYGydsl6Y04+R5J05AfKnK5k5c3bUuj9rURzTIpWHeVipANW3Dd71FSQfImSHFeK29e/wCFCjWpVStW4JFOorkD5HX3IB2E1nhyXvdsSlwbiFOqayUbckghlN05JyX8fk4GwZQPJRvIG3W84lQu6CWqUdJag71rjAWoMa1AWmSxGW8t135zera4c8TuKeptAtbdgmTpDNWuQWC8gSAAT5D1Tq4B3afESNj8pujt68LvCu1Lcf6uL6zRalTsWRnSnqp1GOk1GCqWDIpALEDIzzm5dEug3GrCsr06tv2eoGrS7appqL4gqaWA2OR58vZJ3iNRqnAbR3Jd2p8OZmYksxNa2JZidyTuczZOkFw63nC0V2VXq1hUUEgMFtarAMPEAgH2iNL9dsbDE4hxkjO4xke3l9xnKSyIiICIiAiIgIiICIiAiIgIiICIiAiIgIiICIiAkZ0nvuws7qtjV2dGo4HrKoSB7zJOYPHURrautQZQ03DA+IKnIkXwnHy8x3nET8np0SMs9SpXuXOxd27tMM3iAMt6s1Jh/JhjIOR4j2zP6TnVcVx+o5RfZT7g+CiYFk2QRj2/7+2YW9tvSwk6tOVpRUuqH0WZQx8iwz8JsfEOilao6G3QsuBndRpYkjbJ3XYb48Zy6DcPWrdDVkdmlSpsCdwAo8CObeOOQll3rdmtNwussVG9ZKZJOORbCnk22Rz5TLr3yyJ5L04WT4cr2wR+BWtCs2hGSwp1GBA0g17ZWIJyJgWHQa34dxDhz0nqu1R66/OFSBi1rHbSo85PcW4XVqcKp26JmqBagrkbdnWos+5ONlVj7pk9JD/TuE/TXH+Trzr8vP393y0/O1z9TtvxrqfOCf1PEfrF19wmVb2NQcRr1yvzbW1CmrZG7pVuGYY57B1+2YvR066XEFXc/KrpffsMfGWUQl2f/D9l9Hw38a1mxdI/y7hP0tx/lK0guN2r0eB21GoNL014fTdcg4ZK9srDI2OCDy9U2bjVhUqXfDqirlKNSs1U5A0h7eoi7Hc5ZgNpCf8AqFuOO9jx1bZmwlxa0wo8O0p1K7L7MrrHmQs3aUT10XjUuK0alM4elQoup9TLVrMM/D7Zd9jcdpTp1MY1qrY9WoA/zkpynaV3xEQoREQEREBERAREQEREBERAREQEREBERAREQEi+ktQLbVGPIDU3sTvke8KR75KTV+su4KcOuSOZXR7nIQ/BjK5eKvxzeUeb7mqdRJOSeZ9ZPP75l2lHTbmpj0qpUeymgJwPM1B/hkdWO5mwdHOKHNOiVRtJc0tZwFaoN6mfWuDj/XExzlmL0OO7zZnRe4rWt2qMFU1V0OvpMqsdfhybuD7d5K9LbirTuFqoxV/kwB3I05qhDpAPdOCeXnNWvr01K5rHBYMH8soQeXq2mydNapapZsRp10iSOexqal3PjvnHh5zmy31S/DfUnZh8L6W31rR7KncaUXOkEJUxnLHDMCQNyZIdC7+vf3lrb3FxUKU2q1qZVgKivpd9QqYycnOx2wcYxNSu338DnyxNn6pF/wC86J/s1fd8006OO2+WfPhjJdRclW2LmpQW+rLUVVZtPYa1D6grYNLxKt9hlc9VVpXS+4hbNc1QtJm7TTpPaVO1KdodatgkKfbnfOJYttYul9dXDYFN6Fuitkc6TXDPkeAAqLuZp3VnUWpd8buUIZHrdxhyIDVmBHkQQfsnQ8yeKwetw1kr8PpdvValUqamU6ANdOpTCnuoM4DnY5G0sO4paXSm17WVqhYUx8xliilmC/M8woJ900XrUXXS4PW/96mP/kVG/wDpNu6Q/l3C/pbj/K1YL4iletLhjW/EHV61St2iJVD1CC2GLLpJAAwChxgDbEvboJWL8OsWJyewpAnzCAH4iU515/nGn9Wp/i15ZXU7firwyiud6TPTbywxZf3XWPdfL6I3aIiSxIiICIiAiIgIiICIiAiIgIiICIiAiIgIiICVx12cQ0WtOiP+Y+T7E3+8rLHlR9dGlwjg57JjS2P6bqrkEfsgfaJnyXs39PN5qZqtzMuZ1seG2K0mVO1qUu/tqd3ZcnUeYXJ23wJWPRfhwuL23on0WqAt+ygNRh71Qj3yT6f8ZW5u6gVECqxUMoOptO2Sfdt4THlnVZi6cJ33UJQTLHI5/dJ3iV4a1GzJPeoh6Djx20sjes5XPvUyDpZHJfeZ29hUCpVJXDsyqPE9muWOPUNQGfWZWzddW5NFVeZx7T/vxlj9X3RetaX1F3KlT2ijGckmlVwdxsO43PB5HGDKuuLg7/ylz8C4jR+W0x2lsAjMco+HOaNbdwUC474GQx/RmmGOvLH1Gds/T8txtrx2vbmiTmmlGg6rgbNUauGOeZyEXbymt9AuG9mnF1pALm7uEpDkBpUBR5AEyd+VWlKvWu2uqQ106aMDVQKoomowOc8z2h+ya/wDjlL/AIde3FOsitVqXtal3wG3qVBTIXnkhVM3efrfj4dXT+wZeHcOD410a9mHwcjOOzbB8d2mxdIPy7hf0lx/lakgeKXi3HCKGqsjVc2rtqddRKXFIuSM5zgNNj4hVtala3rG6pA27VGA7Wng9pTamdRzsAGJiXZZZ2vyqLrz/ONP6tT/ABa8lOoji+ivXtDyqoKqerVTwGHtKsD7EmudbvF6NzxEtQqLUWnSp0y6MGUsGqOcMNjjWBkeIMi+hfE/k1/aVvBXUP8As1Bob4MT7pF8tZN4PUcREs5iIiAiIgIiICIiAiIgIiICIiAiIgIiICIiAlA9aXFe0uXpAIFRmZcIoJ1Be+XG5yQdvIc5d/HuIfJ7a4uMauypVKmn19mhbHwnl7iTEvuTkBQcjBzgE595Mz5PZ0+mnmth6sKP9KrVzyoUHbP6rONK/DXISnQLsXO+5z6zjcmSnRzi1tQtK9N6rrVrnJ0JnuJqVUYk/pEsfYRIuuyocA6tgc5wNwDtnnzxObLq6q7uGY67sj5OrEKh3YgaT4aiBz2GP9J0cSb57StQOtEmminIYBWYs3LScnUdidiI4Bcf0qgzeiKiM3sDAnPlgTCpgJqcsp27mGB3YjIxzGFL8wN8S+OGvKM+TdmvCX4f0Tr3NI10ANPvgnDnGkb6sKR8duZwN5enSFRp4dt/5qh4f2KkqrgV7Tp2ALi31M9YBqzIhXu5GlzRc6vLK+6Wt0h9Hhv1qh+HUm+M7OLkzty/118Rs6dTilprVW0W1w6ggHDCpbqDj14cyRs79biteW70xpoPTpnJ1CoKtFKu6kbY148eWZiXP51t/qlz+PaTU+KWvFhxC+ex2pNUpBzmjuy2tDwffkRJvZnJ1am9dvumeEUwvBqyjkqXij2LVrgfdHEKAvLPhdQgEivZ1W9oOl/iTOHBC3/BKuv0uzvNfL0u1r6uW3PM59VlwKvD0Q79lUZf3hVX+P4SmPtPhfOdsr8tD697wNd29EH+rpFiPOq5/lTEreocn/fqmydZ952vFLs5yFZaa+XZIqkf4g/2zWc7y9W4/peqeh/ETc2NrXb0npIX/aAw37wMmJXnUdfmpw80z/yarqPY+Kn3uZYctHPlNWkREKkREBERAREQEREBERAREQEREBERAREQNb6xrerU4bdU6ILOyhcDnpLr2n7mqecuMWhpu6ncqzKT5g4/lPU/E66pSqO3ogd72eM823RS6vKpqs1Kg7VKlR1Quaa7lTpUHbWUBOP0pjlf1yOzg/byrWkp5Uk59v2+H2fGda5HLacqT4DA+OPtE4kzRF1qO2lWZTkHfBHuIIPwJmRw+6akWamdLYwDpUkbjOMg4PmN5hBp2W9dkYMuMjlkBh71IIPvkWHUsPoiKJsagYUS57U6GCNUq93bA1asDHNgB6sy0+kfLhv1uh+HVlA2nSq7pI9NancfVrTSuDqxnkARyHIjl7ZZlh1vWbUqQuLer2lPSdlR11qMa0JYEHc+GRky0jLOXe27XP51t/qlx+Pax0erMbziik91a1DSPVqtKGfuErC561kPEaV0tB+wSk9FlJXtCKjK7OBnSDlE2zyB3Gdpw9cFmtXNK1q4cg3D6aas2lNK4AbvsMINyMAQr029tNg4b+Z7j9m+/GuJHdTJ+ZufpE/gkXwLrHtKNqKNWjVYFqxbuoVIrVqjgEFt9nAPvnTwzrNsLWpcFLeqEqsjItIU8AJTCnK6gFJIOwz6zjMznex0ZY5Y45Szz3Vh0iP9Mu/p634rzBzO/idwKtetVUECpUqOoPMB3ZgDjxwZjS6sW71B8QxVurcn00Wqo+jYo/8AHT+yXPPNHVjxLsOJWjcg7Gk3mKoKj97QfdPS8meGXLP1ERElkREQEREBERAREQEREBERAREQEREBERAhOmv5BdnGcUnJHLkMneeZHbvEHx5z1J0lANpdZIA7Gpkk4AGg5JPhPOPDuCPdVjRpMmvDsuphhuzUtpXHNjjw8z4TDP63oel1+Hd+1a1VTBInETKuVyA48ZikTXG7jLkx6ctPs+5nETlJUMzjMu24fUqU61VF1JRCmqcjKio2lTp5kZ545eMxIH0TNs6cxbdMmStKng4mPJlrs7PS8W71V1cRPcx5yLEkuJDuj2yMk8X0q+r/AHHYk+CfFM+zRhHdTrmmUqL6SEOvtU6h8QJ66tqwdEccmUMPYwzPIL/ynqvodc9rYWVT9ahRJ9vZrn45kxlzJiIiSxIiICIiAiIgIiICIiAiIgIiICIiAiIgcatMMpVgGVgQwIyCDsQR4ieeOsro2OHXWmhrSm47SgQxypyVqIrDfbI9zieiZH8c4NRu6TUa6B0PuKnwZW5qw9YlcptrxcnRfivJ4rEKVHI850Zm59ZHQtuHVhpJahVz2TsRqyuNSMBjcZG+Nx7DNOqUyMZBGRkZGMg8iPWPOI1yu3ETlOM+yVW59UjIeJU6b4KVqdak6turhqZbQw8QdHwkN0z4EbG8rW++lTqpE+NN90PuGx81MyOrw44nZfSr8QQZZ/XjwDtbZLxR36B01PWadQgfuuR7AzQrvWSlbPn5zOSpz8zj7P8ApI1HwZk9rpA8vvPKY547d/p+SY4vl7VyP7x+G0wZzZszgZpjNTTm5M+vLb6DOQM65yWWUjsfnPSnVHc9pwm0/sh0/wAFR1HwAnmljvL+6hrnVw50/wDTruB7GVH+9jIivJ4WRERLMCIiAiIgIiICIiAiIgIiICIiAiIgIiICIiBo3XJ+bX+kpfiLKn61P6+x+oW38VaIke7XHxP7+zSpyM+RC7Yurv8AOdl9Kv3GX709/Nt/9XrfwGfYhnl9UeXon2IaPhnGfYkBERJTH2Xl/wBn38kuvp//AMqcREV5PC1IiJL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5" y="1371600"/>
            <a:ext cx="8455026" cy="5486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Laureate</a:t>
            </a:r>
          </a:p>
          <a:p>
            <a:pPr lvl="1"/>
            <a:r>
              <a:rPr lang="en-US" sz="2900" dirty="0" smtClean="0"/>
              <a:t>Builds </a:t>
            </a:r>
            <a:r>
              <a:rPr lang="en-US" sz="2900" dirty="0"/>
              <a:t>the site, updates it with corrections, etc.</a:t>
            </a:r>
          </a:p>
          <a:p>
            <a:pPr lvl="1"/>
            <a:r>
              <a:rPr lang="en-US" sz="2900" dirty="0"/>
              <a:t>Recruits and trains the students</a:t>
            </a:r>
          </a:p>
          <a:p>
            <a:pPr lvl="1"/>
            <a:r>
              <a:rPr lang="en-US" sz="2900" dirty="0" smtClean="0"/>
              <a:t>Helps </a:t>
            </a:r>
            <a:r>
              <a:rPr lang="en-US" sz="2900" dirty="0"/>
              <a:t>with copyediting (but no expertise </a:t>
            </a:r>
            <a:r>
              <a:rPr lang="en-US" sz="2900" dirty="0" smtClean="0"/>
              <a:t>on subject matter!)</a:t>
            </a:r>
            <a:endParaRPr lang="en-US" sz="2900" dirty="0"/>
          </a:p>
          <a:p>
            <a:pPr lvl="1"/>
            <a:r>
              <a:rPr lang="en-US" sz="2900" dirty="0"/>
              <a:t>Weekly conference calls to discuss any problems and potential </a:t>
            </a:r>
            <a:r>
              <a:rPr lang="en-US" sz="2900" dirty="0" smtClean="0"/>
              <a:t>tweaks</a:t>
            </a:r>
          </a:p>
          <a:p>
            <a:pPr lvl="2"/>
            <a:r>
              <a:rPr lang="en-US" dirty="0" smtClean="0"/>
              <a:t>Faculty, Laureate, and UM </a:t>
            </a:r>
            <a:r>
              <a:rPr lang="en-US" dirty="0" smtClean="0"/>
              <a:t>Central collectively discuss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28600"/>
            <a:ext cx="8836025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Roles of faculty vs. Laureate vs. UM Central</a:t>
            </a:r>
            <a:endParaRPr lang="en-US" sz="3800" dirty="0"/>
          </a:p>
        </p:txBody>
      </p:sp>
      <p:sp>
        <p:nvSpPr>
          <p:cNvPr id="4" name="AutoShape 2" descr="data:image/jpeg;base64,/9j/4AAQSkZJRgABAQAAAQABAAD/2wCEAAkGBxMSEhISExMWFBUWGRgXEhUWFBgXGRcZFBYWFxcXFhQbHSggGBolHRYVJDEjJSkrLi4uFx8zODMsNygtLi0BCgoKDg0OGxAQGy8kHyY3MSwvLCwvLC0vLCw1NCwvLCwsLCwsNjQsLDQsLDQsLCwsLCwsLCwsLCwsLCwsNCwsLP/AABEIALEBHAMBIgACEQEDEQH/xAAcAAEAAgIDAQAAAAAAAAAAAAAABQcEBgIDCAH/xABLEAACAQMCAgYFBwgIAwkAAAABAgADBBESIQUxBgcTIkFhMlFxgaEUI3N0kbGzNDVCUnKissEkM2KCkrTR8BVD8QglJkRTY5PCw//EABoBAQADAQEBAAAAAAAAAAAAAAABAgMEBQb/xAApEQEBAAIBAwMCBwEBAAAAAAAAAQIRAxIhMQRBYTLBExQiM1GBkeEF/9oADAMBAAIRAxEAPwC8YiICIiAiIgIiICIiAiIgJr3Gem/D7VzTrXKLUHpINTsud+8EB0n2zYZrfSboPZX5116Xzm3zqEo5A8GYekPbmEzXu6qPT7hlYFUvKQJBxrJp+H9sCUr1g1E+UdystXO+qm6sgz4ZUneS/WV1bU+H0FuKFWo6moEdamk6QwOCGVRncAb+sTTG4HU7oVWYkZwAfv5D7ZjyXGWW3Ts4MLZejvGAWP63xnwsfXJ2j0eXQzuK3dIDKoQt48hnlOVvwalUUsq1BjPpMpP94D0T5GZ/mMP5dP5TO+yzeiPWZw+2sLWjVqVO0pU1R1FF23UYOGA0ke+bHwbrL4dc1EopVYVHOlFek65J5DVjT8ZVXVd0HocRFVq/bhabAA02pqh7oJViyltW45eB8Jc3RzoZZWO9CiA/LtGJep599tx7BgTpjzs5jKn4iJLIiIgIiICIiAiIgIiICIiAiIgIiICIiAiIgIiICIiAiIgIiIGsdY/A/llhWpgkMuKtPHi1PJwR45GR7xKq6P8AE0NMs36I3HLDY8ZfhE858csBZXlxQqrlRUDIc7Gm+SmV3GQCBv8AqmcfrOLrxen/AOby9OVxqSsr2lntNS6S+nO4BODtqxic+N3CrSLDnjCgeJbZQPtkUbOi7DDLTRd2J04J3Hrxtz5f6TI6DWr33EbdF3o27ds58qbal28csEGPAZnDxenmeU09b1HqPwsLcv6XN0G4QbSxtqDABlTNTA/SYlmJ88mT0RPaj5e3d2REQgiIgIiICIiAiIgIiICIiAiIgIiICIiAiIgIiICIiAiIgIkHx3pZa2hIqudQ5qqk4yCQC3ognB2JzNO4v1z2lPajSqVz69qa/acn4SvVF5x5a3pZs8/dZji6v64U6XpEo6Nse7sGX1grpPv9kyuI9Y/E7rvUqVO3p0s1W8TpTbU2sjWoJBwqnfHOa70mFVjVr3Nft6yvTRzTprTXv0u0Ru0CgsuNh3Ry5zLku/F7ur0+PRbcpuI5eCVjhcj2Z+OJkpxh7EL8krlaoOXKEFWHPS55MMgbeUjKFjcVF1pTqshOjKhypbK93O+Tll28xOb9H7oHBtqoIDHBpsDhNOo4x4a0z+0PXImGW92/42z5sNWYzz/N2usdcfDwq57Z2wNRSjhdWN8B2BxmKXXHYkjNK5QHkzImCOWcB8keyUsOjl5jPyWtjY/1TcjyPLlM234VcqlSpWpV6Yt6WaDNTYKritTqAEkcvnGO/wCsJrcrHLjx4X3ek+C8ZoXdMVaFQOp9oIz+spwV94mfPJnC+MVreuLmi5p1NWoldg2TkqyjZkPqnpzorx1L61pXCY7w76g50OPSQ+w/DB8ZaXbLPDp8eEvERJZkREBERAREQEREBERAREQEREBERAREQEREBERATpvLgU6b1G9FFZm9igk/dO6RHTCmWsL1RnLW9cDHPJpONvOKmTdUFx+5+W1vlV05o03AbQoy5JGdNNeRAGkF2x7+Uhal6pIS0t9GP0zmrWORgksRhB+yBiTHSB6SP2bUWqGkmaihyqq1VzU01GG4Ch1GkEHO2dsDXrniNWoNJIRPClTGhB/cHP2nJ85zcct716Odk8Mjhz9m7NWcYdKiVFHzjkOhHLOAdWk7sDtOy+4uKilQGbK0lLOQuRQBC9xBzwfFjIfTMpKACnI72xA8vH38peyeapOq+Fo9Aejt29nTYUaYUv2tNnuWTUoemy/NrTcYJpncnODtjx7eklO8F7QWraIzXGpafZVlZGYGydsl6Y04+R5J05AfKnK5k5c3bUuj9rURzTIpWHeVipANW3Dd71FSQfImSHFeK29e/wCFCjWpVStW4JFOorkD5HX3IB2E1nhyXvdsSlwbiFOqayUbckghlN05JyX8fk4GwZQPJRvIG3W84lQu6CWqUdJag71rjAWoMa1AWmSxGW8t135zera4c8TuKeptAtbdgmTpDNWuQWC8gSAAT5D1Tq4B3afESNj8pujt68LvCu1Lcf6uL6zRalTsWRnSnqp1GOk1GCqWDIpALEDIzzm5dEug3GrCsr06tv2eoGrS7appqL4gqaWA2OR58vZJ3iNRqnAbR3Jd2p8OZmYksxNa2JZidyTuczZOkFw63nC0V2VXq1hUUEgMFtarAMPEAgH2iNL9dsbDE4hxkjO4xke3l9xnKSyIiICIiAiIgIiICIiAiIgIiICIiAiIgIiICIiAkZ0nvuws7qtjV2dGo4HrKoSB7zJOYPHURrautQZQ03DA+IKnIkXwnHy8x3nET8np0SMs9SpXuXOxd27tMM3iAMt6s1Jh/JhjIOR4j2zP6TnVcVx+o5RfZT7g+CiYFk2QRj2/7+2YW9tvSwk6tOVpRUuqH0WZQx8iwz8JsfEOilao6G3QsuBndRpYkjbJ3XYb48Zy6DcPWrdDVkdmlSpsCdwAo8CObeOOQll3rdmtNwussVG9ZKZJOORbCnk22Rz5TLr3yyJ5L04WT4cr2wR+BWtCs2hGSwp1GBA0g17ZWIJyJgWHQa34dxDhz0nqu1R66/OFSBi1rHbSo85PcW4XVqcKp26JmqBagrkbdnWos+5ONlVj7pk9JD/TuE/TXH+Trzr8vP393y0/O1z9TtvxrqfOCf1PEfrF19wmVb2NQcRr1yvzbW1CmrZG7pVuGYY57B1+2YvR066XEFXc/KrpffsMfGWUQl2f/D9l9Hw38a1mxdI/y7hP0tx/lK0guN2r0eB21GoNL014fTdcg4ZK9srDI2OCDy9U2bjVhUqXfDqirlKNSs1U5A0h7eoi7Hc5ZgNpCf8AqFuOO9jx1bZmwlxa0wo8O0p1K7L7MrrHmQs3aUT10XjUuK0alM4elQoup9TLVrMM/D7Zd9jcdpTp1MY1qrY9WoA/zkpynaV3xEQoREQEREBERAREQEREBERAREQEREBERAREQEi+ktQLbVGPIDU3sTvke8KR75KTV+su4KcOuSOZXR7nIQ/BjK5eKvxzeUeb7mqdRJOSeZ9ZPP75l2lHTbmpj0qpUeymgJwPM1B/hkdWO5mwdHOKHNOiVRtJc0tZwFaoN6mfWuDj/XExzlmL0OO7zZnRe4rWt2qMFU1V0OvpMqsdfhybuD7d5K9LbirTuFqoxV/kwB3I05qhDpAPdOCeXnNWvr01K5rHBYMH8soQeXq2mydNapapZsRp10iSOexqal3PjvnHh5zmy31S/DfUnZh8L6W31rR7KncaUXOkEJUxnLHDMCQNyZIdC7+vf3lrb3FxUKU2q1qZVgKivpd9QqYycnOx2wcYxNSu338DnyxNn6pF/wC86J/s1fd8006OO2+WfPhjJdRclW2LmpQW+rLUVVZtPYa1D6grYNLxKt9hlc9VVpXS+4hbNc1QtJm7TTpPaVO1KdodatgkKfbnfOJYttYul9dXDYFN6Fuitkc6TXDPkeAAqLuZp3VnUWpd8buUIZHrdxhyIDVmBHkQQfsnQ8yeKwetw1kr8PpdvValUqamU6ANdOpTCnuoM4DnY5G0sO4paXSm17WVqhYUx8xliilmC/M8woJ900XrUXXS4PW/96mP/kVG/wDpNu6Q/l3C/pbj/K1YL4iletLhjW/EHV61St2iJVD1CC2GLLpJAAwChxgDbEvboJWL8OsWJyewpAnzCAH4iU515/nGn9Wp/i15ZXU7firwyiud6TPTbywxZf3XWPdfL6I3aIiSxIiICIiAiIgIiICIiAiIgIiICIiAiIgIiICVx12cQ0WtOiP+Y+T7E3+8rLHlR9dGlwjg57JjS2P6bqrkEfsgfaJnyXs39PN5qZqtzMuZ1seG2K0mVO1qUu/tqd3ZcnUeYXJ23wJWPRfhwuL23on0WqAt+ygNRh71Qj3yT6f8ZW5u6gVECqxUMoOptO2Sfdt4THlnVZi6cJ33UJQTLHI5/dJ3iV4a1GzJPeoh6Djx20sjes5XPvUyDpZHJfeZ29hUCpVJXDsyqPE9muWOPUNQGfWZWzddW5NFVeZx7T/vxlj9X3RetaX1F3KlT2ijGckmlVwdxsO43PB5HGDKuuLg7/ylz8C4jR+W0x2lsAjMco+HOaNbdwUC474GQx/RmmGOvLH1Gds/T8txtrx2vbmiTmmlGg6rgbNUauGOeZyEXbymt9AuG9mnF1pALm7uEpDkBpUBR5AEyd+VWlKvWu2uqQ106aMDVQKoomowOc8z2h+ya/wDjlL/AIde3FOsitVqXtal3wG3qVBTIXnkhVM3efrfj4dXT+wZeHcOD410a9mHwcjOOzbB8d2mxdIPy7hf0lx/lakgeKXi3HCKGqsjVc2rtqddRKXFIuSM5zgNNj4hVtala3rG6pA27VGA7Wng9pTamdRzsAGJiXZZZ2vyqLrz/ONP6tT/ABa8lOoji+ivXtDyqoKqerVTwGHtKsD7EmudbvF6NzxEtQqLUWnSp0y6MGUsGqOcMNjjWBkeIMi+hfE/k1/aVvBXUP8As1Bob4MT7pF8tZN4PUcREs5iIiAiIgIiICIiAiIgIiICIiAiIgIiICIiAlA9aXFe0uXpAIFRmZcIoJ1Be+XG5yQdvIc5d/HuIfJ7a4uMauypVKmn19mhbHwnl7iTEvuTkBQcjBzgE595Mz5PZ0+mnmth6sKP9KrVzyoUHbP6rONK/DXISnQLsXO+5z6zjcmSnRzi1tQtK9N6rrVrnJ0JnuJqVUYk/pEsfYRIuuyocA6tgc5wNwDtnnzxObLq6q7uGY67sj5OrEKh3YgaT4aiBz2GP9J0cSb57StQOtEmminIYBWYs3LScnUdidiI4Bcf0qgzeiKiM3sDAnPlgTCpgJqcsp27mGB3YjIxzGFL8wN8S+OGvKM+TdmvCX4f0Tr3NI10ANPvgnDnGkb6sKR8duZwN5enSFRp4dt/5qh4f2KkqrgV7Tp2ALi31M9YBqzIhXu5GlzRc6vLK+6Wt0h9Hhv1qh+HUm+M7OLkzty/118Rs6dTilprVW0W1w6ggHDCpbqDj14cyRs79biteW70xpoPTpnJ1CoKtFKu6kbY148eWZiXP51t/qlz+PaTU+KWvFhxC+ex2pNUpBzmjuy2tDwffkRJvZnJ1am9dvumeEUwvBqyjkqXij2LVrgfdHEKAvLPhdQgEivZ1W9oOl/iTOHBC3/BKuv0uzvNfL0u1r6uW3PM59VlwKvD0Q79lUZf3hVX+P4SmPtPhfOdsr8tD697wNd29EH+rpFiPOq5/lTEreocn/fqmydZ952vFLs5yFZaa+XZIqkf4g/2zWc7y9W4/peqeh/ETc2NrXb0npIX/aAw37wMmJXnUdfmpw80z/yarqPY+Kn3uZYctHPlNWkREKkREBERAREQEREBERAREQEREBERAREQNb6xrerU4bdU6ILOyhcDnpLr2n7mqecuMWhpu6ncqzKT5g4/lPU/E66pSqO3ogd72eM823RS6vKpqs1Kg7VKlR1Quaa7lTpUHbWUBOP0pjlf1yOzg/byrWkp5Uk59v2+H2fGda5HLacqT4DA+OPtE4kzRF1qO2lWZTkHfBHuIIPwJmRw+6akWamdLYwDpUkbjOMg4PmN5hBp2W9dkYMuMjlkBh71IIPvkWHUsPoiKJsagYUS57U6GCNUq93bA1asDHNgB6sy0+kfLhv1uh+HVlA2nSq7pI9NancfVrTSuDqxnkARyHIjl7ZZlh1vWbUqQuLer2lPSdlR11qMa0JYEHc+GRky0jLOXe27XP51t/qlx+Pax0erMbziik91a1DSPVqtKGfuErC561kPEaV0tB+wSk9FlJXtCKjK7OBnSDlE2zyB3Gdpw9cFmtXNK1q4cg3D6aas2lNK4AbvsMINyMAQr029tNg4b+Z7j9m+/GuJHdTJ+ZufpE/gkXwLrHtKNqKNWjVYFqxbuoVIrVqjgEFt9nAPvnTwzrNsLWpcFLeqEqsjItIU8AJTCnK6gFJIOwz6zjMznex0ZY5Y45Szz3Vh0iP9Mu/p634rzBzO/idwKtetVUECpUqOoPMB3ZgDjxwZjS6sW71B8QxVurcn00Wqo+jYo/8AHT+yXPPNHVjxLsOJWjcg7Gk3mKoKj97QfdPS8meGXLP1ERElkREQEREBERAREQEREBERAREQEREBERAhOmv5BdnGcUnJHLkMneeZHbvEHx5z1J0lANpdZIA7Gpkk4AGg5JPhPOPDuCPdVjRpMmvDsuphhuzUtpXHNjjw8z4TDP63oel1+Hd+1a1VTBInETKuVyA48ZikTXG7jLkx6ctPs+5nETlJUMzjMu24fUqU61VF1JRCmqcjKio2lTp5kZ545eMxIH0TNs6cxbdMmStKng4mPJlrs7PS8W71V1cRPcx5yLEkuJDuj2yMk8X0q+r/AHHYk+CfFM+zRhHdTrmmUqL6SEOvtU6h8QJ66tqwdEccmUMPYwzPIL/ynqvodc9rYWVT9ahRJ9vZrn45kxlzJiIiSxIiICIiAiIgIiICIiAiIgIiICIiAiIgcatMMpVgGVgQwIyCDsQR4ieeOsro2OHXWmhrSm47SgQxypyVqIrDfbI9zieiZH8c4NRu6TUa6B0PuKnwZW5qw9YlcptrxcnRfivJ4rEKVHI850Zm59ZHQtuHVhpJahVz2TsRqyuNSMBjcZG+Nx7DNOqUyMZBGRkZGMg8iPWPOI1yu3ETlOM+yVW59UjIeJU6b4KVqdak6turhqZbQw8QdHwkN0z4EbG8rW++lTqpE+NN90PuGx81MyOrw44nZfSr8QQZZ/XjwDtbZLxR36B01PWadQgfuuR7AzQrvWSlbPn5zOSpz8zj7P8ApI1HwZk9rpA8vvPKY547d/p+SY4vl7VyP7x+G0wZzZszgZpjNTTm5M+vLb6DOQM65yWWUjsfnPSnVHc9pwm0/sh0/wAFR1HwAnmljvL+6hrnVw50/wDTruB7GVH+9jIivJ4WRERLMCIiAiIgIiICIiAiIgIiICIiAiIgIiICIiBo3XJ+bX+kpfiLKn61P6+x+oW38VaIke7XHxP7+zSpyM+RC7Yurv8AOdl9Kv3GX709/Nt/9XrfwGfYhnl9UeXon2IaPhnGfYkBERJTH2Xl/wBn38kuvp//AMqcREV5PC1IiJL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5" y="1371600"/>
            <a:ext cx="8455026" cy="5486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UM Central</a:t>
            </a:r>
          </a:p>
          <a:p>
            <a:pPr lvl="1"/>
            <a:r>
              <a:rPr lang="en-US" dirty="0" smtClean="0"/>
              <a:t>Provides local tech support</a:t>
            </a:r>
          </a:p>
          <a:p>
            <a:pPr lvl="2"/>
            <a:r>
              <a:rPr lang="en-US" dirty="0" smtClean="0"/>
              <a:t>Remember this </a:t>
            </a:r>
            <a:r>
              <a:rPr lang="en-US" dirty="0"/>
              <a:t>is not a B-school project per se – rather a UM initiative run through Provost office</a:t>
            </a:r>
          </a:p>
          <a:p>
            <a:pPr lvl="2"/>
            <a:r>
              <a:rPr lang="en-US" dirty="0" smtClean="0"/>
              <a:t>UM Central is a </a:t>
            </a:r>
            <a:r>
              <a:rPr lang="en-US" dirty="0"/>
              <a:t>work in progress with tech support, equipment, etc</a:t>
            </a:r>
            <a:r>
              <a:rPr lang="en-US" dirty="0" smtClean="0"/>
              <a:t>. -- B-School has had </a:t>
            </a:r>
            <a:r>
              <a:rPr lang="en-US" dirty="0"/>
              <a:t>my </a:t>
            </a:r>
            <a:r>
              <a:rPr lang="en-US" dirty="0" smtClean="0"/>
              <a:t>back and everything with UM now being sorted out</a:t>
            </a:r>
            <a:endParaRPr lang="en-US" dirty="0" smtClean="0"/>
          </a:p>
          <a:p>
            <a:pPr lvl="2"/>
            <a:r>
              <a:rPr lang="en-US" dirty="0" smtClean="0"/>
              <a:t>This is improving and we are almost there</a:t>
            </a:r>
            <a:endParaRPr lang="en-US" dirty="0" smtClean="0"/>
          </a:p>
          <a:p>
            <a:pPr lvl="1"/>
            <a:r>
              <a:rPr lang="en-US" dirty="0" smtClean="0"/>
              <a:t>Interacts with Laureate </a:t>
            </a:r>
            <a:r>
              <a:rPr lang="en-US" dirty="0" smtClean="0"/>
              <a:t>on faculty’s behalf as needed—has </a:t>
            </a:r>
            <a:r>
              <a:rPr lang="en-US" dirty="0" smtClean="0"/>
              <a:t>been very supportive in this regard</a:t>
            </a:r>
          </a:p>
          <a:p>
            <a:pPr lvl="1"/>
            <a:r>
              <a:rPr lang="en-US" dirty="0" smtClean="0"/>
              <a:t>Each faculty member signs contract with UM (before course development I recommend)</a:t>
            </a:r>
          </a:p>
          <a:p>
            <a:pPr lvl="1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43000"/>
            <a:ext cx="838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7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development process</a:t>
            </a:r>
            <a:endParaRPr lang="en-US" dirty="0"/>
          </a:p>
        </p:txBody>
      </p:sp>
      <p:sp>
        <p:nvSpPr>
          <p:cNvPr id="4" name="AutoShape 2" descr="data:image/jpeg;base64,/9j/4AAQSkZJRgABAQAAAQABAAD/2wCEAAkGBxMSEhISExMWFBUWGRgXEhUWFBgXGRcZFBYWFxcXFhQbHSggGBolHRYVJDEjJSkrLi4uFx8zODMsNygtLi0BCgoKDg0OGxAQGy8kHyY3MSwvLCwvLC0vLCw1NCwvLCwsLCwsNjQsLDQsLDQsLCwsLCwsLCwsLCwsLCwsNCwsLP/AABEIALEBHAMBIgACEQEDEQH/xAAcAAEAAgIDAQAAAAAAAAAAAAAABQcEBgIDCAH/xABLEAACAQMCAgYFBwgIAwkAAAABAgADBBESIQUxBgcTIkFhMlFxgaEUI3N0kbGzNDVCUnKissEkM2KCkrTR8BVD8QglJkRTY5PCw//EABoBAQADAQEBAAAAAAAAAAAAAAABAgMEBQb/xAApEQEBAAIBAwMCBwEBAAAAAAAAAQIRAxIhMQRBYTLBExQiM1GBkeEF/9oADAMBAAIRAxEAPwC8YiICIiAiIgIiICIiAiIgJr3Gem/D7VzTrXKLUHpINTsud+8EB0n2zYZrfSboPZX5116Xzm3zqEo5A8GYekPbmEzXu6qPT7hlYFUvKQJBxrJp+H9sCUr1g1E+UdystXO+qm6sgz4ZUneS/WV1bU+H0FuKFWo6moEdamk6QwOCGVRncAb+sTTG4HU7oVWYkZwAfv5D7ZjyXGWW3Ts4MLZejvGAWP63xnwsfXJ2j0eXQzuK3dIDKoQt48hnlOVvwalUUsq1BjPpMpP94D0T5GZ/mMP5dP5TO+yzeiPWZw+2sLWjVqVO0pU1R1FF23UYOGA0ke+bHwbrL4dc1EopVYVHOlFek65J5DVjT8ZVXVd0HocRFVq/bhabAA02pqh7oJViyltW45eB8Jc3RzoZZWO9CiA/LtGJep599tx7BgTpjzs5jKn4iJLIiIgIiICIiAiIgIiICIiAiIgIiICIiAiIgIiICIiAiIgIiIGsdY/A/llhWpgkMuKtPHi1PJwR45GR7xKq6P8AE0NMs36I3HLDY8ZfhE858csBZXlxQqrlRUDIc7Gm+SmV3GQCBv8AqmcfrOLrxen/AOby9OVxqSsr2lntNS6S+nO4BODtqxic+N3CrSLDnjCgeJbZQPtkUbOi7DDLTRd2J04J3Hrxtz5f6TI6DWr33EbdF3o27ds58qbal28csEGPAZnDxenmeU09b1HqPwsLcv6XN0G4QbSxtqDABlTNTA/SYlmJ88mT0RPaj5e3d2REQgiIgIiICIiAiIgIiICIiAiIgIiICIiAiIgIiICIiAiIgIkHx3pZa2hIqudQ5qqk4yCQC3ognB2JzNO4v1z2lPajSqVz69qa/acn4SvVF5x5a3pZs8/dZji6v64U6XpEo6Nse7sGX1grpPv9kyuI9Y/E7rvUqVO3p0s1W8TpTbU2sjWoJBwqnfHOa70mFVjVr3Nft6yvTRzTprTXv0u0Ru0CgsuNh3Ry5zLku/F7ur0+PRbcpuI5eCVjhcj2Z+OJkpxh7EL8krlaoOXKEFWHPS55MMgbeUjKFjcVF1pTqshOjKhypbK93O+Tll28xOb9H7oHBtqoIDHBpsDhNOo4x4a0z+0PXImGW92/42z5sNWYzz/N2usdcfDwq57Z2wNRSjhdWN8B2BxmKXXHYkjNK5QHkzImCOWcB8keyUsOjl5jPyWtjY/1TcjyPLlM234VcqlSpWpV6Yt6WaDNTYKritTqAEkcvnGO/wCsJrcrHLjx4X3ek+C8ZoXdMVaFQOp9oIz+spwV94mfPJnC+MVreuLmi5p1NWoldg2TkqyjZkPqnpzorx1L61pXCY7w76g50OPSQ+w/DB8ZaXbLPDp8eEvERJZkREBERAREQEREBERAREQEREBERAREQEREBERATpvLgU6b1G9FFZm9igk/dO6RHTCmWsL1RnLW9cDHPJpONvOKmTdUFx+5+W1vlV05o03AbQoy5JGdNNeRAGkF2x7+Uhal6pIS0t9GP0zmrWORgksRhB+yBiTHSB6SP2bUWqGkmaihyqq1VzU01GG4Ch1GkEHO2dsDXrniNWoNJIRPClTGhB/cHP2nJ85zcct716Odk8Mjhz9m7NWcYdKiVFHzjkOhHLOAdWk7sDtOy+4uKilQGbK0lLOQuRQBC9xBzwfFjIfTMpKACnI72xA8vH38peyeapOq+Fo9Aejt29nTYUaYUv2tNnuWTUoemy/NrTcYJpncnODtjx7eklO8F7QWraIzXGpafZVlZGYGydsl6Y04+R5J05AfKnK5k5c3bUuj9rURzTIpWHeVipANW3Dd71FSQfImSHFeK29e/wCFCjWpVStW4JFOorkD5HX3IB2E1nhyXvdsSlwbiFOqayUbckghlN05JyX8fk4GwZQPJRvIG3W84lQu6CWqUdJag71rjAWoMa1AWmSxGW8t135zera4c8TuKeptAtbdgmTpDNWuQWC8gSAAT5D1Tq4B3afESNj8pujt68LvCu1Lcf6uL6zRalTsWRnSnqp1GOk1GCqWDIpALEDIzzm5dEug3GrCsr06tv2eoGrS7appqL4gqaWA2OR58vZJ3iNRqnAbR3Jd2p8OZmYksxNa2JZidyTuczZOkFw63nC0V2VXq1hUUEgMFtarAMPEAgH2iNL9dsbDE4hxkjO4xke3l9xnKSyIiICIiAiIgIiICIiAiIgIiICIiAiIgIiICIiAkZ0nvuws7qtjV2dGo4HrKoSB7zJOYPHURrautQZQ03DA+IKnIkXwnHy8x3nET8np0SMs9SpXuXOxd27tMM3iAMt6s1Jh/JhjIOR4j2zP6TnVcVx+o5RfZT7g+CiYFk2QRj2/7+2YW9tvSwk6tOVpRUuqH0WZQx8iwz8JsfEOilao6G3QsuBndRpYkjbJ3XYb48Zy6DcPWrdDVkdmlSpsCdwAo8CObeOOQll3rdmtNwussVG9ZKZJOORbCnk22Rz5TLr3yyJ5L04WT4cr2wR+BWtCs2hGSwp1GBA0g17ZWIJyJgWHQa34dxDhz0nqu1R66/OFSBi1rHbSo85PcW4XVqcKp26JmqBagrkbdnWos+5ONlVj7pk9JD/TuE/TXH+Trzr8vP393y0/O1z9TtvxrqfOCf1PEfrF19wmVb2NQcRr1yvzbW1CmrZG7pVuGYY57B1+2YvR066XEFXc/KrpffsMfGWUQl2f/D9l9Hw38a1mxdI/y7hP0tx/lK0guN2r0eB21GoNL014fTdcg4ZK9srDI2OCDy9U2bjVhUqXfDqirlKNSs1U5A0h7eoi7Hc5ZgNpCf8AqFuOO9jx1bZmwlxa0wo8O0p1K7L7MrrHmQs3aUT10XjUuK0alM4elQoup9TLVrMM/D7Zd9jcdpTp1MY1qrY9WoA/zkpynaV3xEQoREQEREBERAREQEREBERAREQEREBERAREQEi+ktQLbVGPIDU3sTvke8KR75KTV+su4KcOuSOZXR7nIQ/BjK5eKvxzeUeb7mqdRJOSeZ9ZPP75l2lHTbmpj0qpUeymgJwPM1B/hkdWO5mwdHOKHNOiVRtJc0tZwFaoN6mfWuDj/XExzlmL0OO7zZnRe4rWt2qMFU1V0OvpMqsdfhybuD7d5K9LbirTuFqoxV/kwB3I05qhDpAPdOCeXnNWvr01K5rHBYMH8soQeXq2mydNapapZsRp10iSOexqal3PjvnHh5zmy31S/DfUnZh8L6W31rR7KncaUXOkEJUxnLHDMCQNyZIdC7+vf3lrb3FxUKU2q1qZVgKivpd9QqYycnOx2wcYxNSu338DnyxNn6pF/wC86J/s1fd8006OO2+WfPhjJdRclW2LmpQW+rLUVVZtPYa1D6grYNLxKt9hlc9VVpXS+4hbNc1QtJm7TTpPaVO1KdodatgkKfbnfOJYttYul9dXDYFN6Fuitkc6TXDPkeAAqLuZp3VnUWpd8buUIZHrdxhyIDVmBHkQQfsnQ8yeKwetw1kr8PpdvValUqamU6ANdOpTCnuoM4DnY5G0sO4paXSm17WVqhYUx8xliilmC/M8woJ900XrUXXS4PW/96mP/kVG/wDpNu6Q/l3C/pbj/K1YL4iletLhjW/EHV61St2iJVD1CC2GLLpJAAwChxgDbEvboJWL8OsWJyewpAnzCAH4iU515/nGn9Wp/i15ZXU7firwyiud6TPTbywxZf3XWPdfL6I3aIiSxIiICIiAiIgIiICIiAiIgIiICIiAiIgIiICVx12cQ0WtOiP+Y+T7E3+8rLHlR9dGlwjg57JjS2P6bqrkEfsgfaJnyXs39PN5qZqtzMuZ1seG2K0mVO1qUu/tqd3ZcnUeYXJ23wJWPRfhwuL23on0WqAt+ygNRh71Qj3yT6f8ZW5u6gVECqxUMoOptO2Sfdt4THlnVZi6cJ33UJQTLHI5/dJ3iV4a1GzJPeoh6Djx20sjes5XPvUyDpZHJfeZ29hUCpVJXDsyqPE9muWOPUNQGfWZWzddW5NFVeZx7T/vxlj9X3RetaX1F3KlT2ijGckmlVwdxsO43PB5HGDKuuLg7/ylz8C4jR+W0x2lsAjMco+HOaNbdwUC474GQx/RmmGOvLH1Gds/T8txtrx2vbmiTmmlGg6rgbNUauGOeZyEXbymt9AuG9mnF1pALm7uEpDkBpUBR5AEyd+VWlKvWu2uqQ106aMDVQKoomowOc8z2h+ya/wDjlL/AIde3FOsitVqXtal3wG3qVBTIXnkhVM3efrfj4dXT+wZeHcOD410a9mHwcjOOzbB8d2mxdIPy7hf0lx/lakgeKXi3HCKGqsjVc2rtqddRKXFIuSM5zgNNj4hVtala3rG6pA27VGA7Wng9pTamdRzsAGJiXZZZ2vyqLrz/ONP6tT/ABa8lOoji+ivXtDyqoKqerVTwGHtKsD7EmudbvF6NzxEtQqLUWnSp0y6MGUsGqOcMNjjWBkeIMi+hfE/k1/aVvBXUP8As1Bob4MT7pF8tZN4PUcREs5iIiAiIgIiICIiAiIgIiICIiAiIgIiICIiAlA9aXFe0uXpAIFRmZcIoJ1Be+XG5yQdvIc5d/HuIfJ7a4uMauypVKmn19mhbHwnl7iTEvuTkBQcjBzgE595Mz5PZ0+mnmth6sKP9KrVzyoUHbP6rONK/DXISnQLsXO+5z6zjcmSnRzi1tQtK9N6rrVrnJ0JnuJqVUYk/pEsfYRIuuyocA6tgc5wNwDtnnzxObLq6q7uGY67sj5OrEKh3YgaT4aiBz2GP9J0cSb57StQOtEmminIYBWYs3LScnUdidiI4Bcf0qgzeiKiM3sDAnPlgTCpgJqcsp27mGB3YjIxzGFL8wN8S+OGvKM+TdmvCX4f0Tr3NI10ANPvgnDnGkb6sKR8duZwN5enSFRp4dt/5qh4f2KkqrgV7Tp2ALi31M9YBqzIhXu5GlzRc6vLK+6Wt0h9Hhv1qh+HUm+M7OLkzty/118Rs6dTilprVW0W1w6ggHDCpbqDj14cyRs79biteW70xpoPTpnJ1CoKtFKu6kbY148eWZiXP51t/qlz+PaTU+KWvFhxC+ex2pNUpBzmjuy2tDwffkRJvZnJ1am9dvumeEUwvBqyjkqXij2LVrgfdHEKAvLPhdQgEivZ1W9oOl/iTOHBC3/BKuv0uzvNfL0u1r6uW3PM59VlwKvD0Q79lUZf3hVX+P4SmPtPhfOdsr8tD697wNd29EH+rpFiPOq5/lTEreocn/fqmydZ952vFLs5yFZaa+XZIqkf4g/2zWc7y9W4/peqeh/ETc2NrXb0npIX/aAw37wMmJXnUdfmpw80z/yarqPY+Kn3uZYctHPlNWkREKkREBERAREQEREBERAREQEREBERAREQNb6xrerU4bdU6ILOyhcDnpLr2n7mqecuMWhpu6ncqzKT5g4/lPU/E66pSqO3ogd72eM823RS6vKpqs1Kg7VKlR1Quaa7lTpUHbWUBOP0pjlf1yOzg/byrWkp5Uk59v2+H2fGda5HLacqT4DA+OPtE4kzRF1qO2lWZTkHfBHuIIPwJmRw+6akWamdLYwDpUkbjOMg4PmN5hBp2W9dkYMuMjlkBh71IIPvkWHUsPoiKJsagYUS57U6GCNUq93bA1asDHNgB6sy0+kfLhv1uh+HVlA2nSq7pI9NancfVrTSuDqxnkARyHIjl7ZZlh1vWbUqQuLer2lPSdlR11qMa0JYEHc+GRky0jLOXe27XP51t/qlx+Pax0erMbziik91a1DSPVqtKGfuErC561kPEaV0tB+wSk9FlJXtCKjK7OBnSDlE2zyB3Gdpw9cFmtXNK1q4cg3D6aas2lNK4AbvsMINyMAQr029tNg4b+Z7j9m+/GuJHdTJ+ZufpE/gkXwLrHtKNqKNWjVYFqxbuoVIrVqjgEFt9nAPvnTwzrNsLWpcFLeqEqsjItIU8AJTCnK6gFJIOwz6zjMznex0ZY5Y45Szz3Vh0iP9Mu/p634rzBzO/idwKtetVUECpUqOoPMB3ZgDjxwZjS6sW71B8QxVurcn00Wqo+jYo/8AHT+yXPPNHVjxLsOJWjcg7Gk3mKoKj97QfdPS8meGXLP1ERElkREQEREBERAREQEREBERAREQEREBERAhOmv5BdnGcUnJHLkMneeZHbvEHx5z1J0lANpdZIA7Gpkk4AGg5JPhPOPDuCPdVjRpMmvDsuphhuzUtpXHNjjw8z4TDP63oel1+Hd+1a1VTBInETKuVyA48ZikTXG7jLkx6ctPs+5nETlJUMzjMu24fUqU61VF1JRCmqcjKio2lTp5kZ545eMxIH0TNs6cxbdMmStKng4mPJlrs7PS8W71V1cRPcx5yLEkuJDuj2yMk8X0q+r/AHHYk+CfFM+zRhHdTrmmUqL6SEOvtU6h8QJ66tqwdEccmUMPYwzPIL/ynqvodc9rYWVT9ahRJ9vZrn45kxlzJiIiSxIiICIiAiIgIiICIiAiIgIiICIiAiIgcatMMpVgGVgQwIyCDsQR4ieeOsro2OHXWmhrSm47SgQxypyVqIrDfbI9zieiZH8c4NRu6TUa6B0PuKnwZW5qw9YlcptrxcnRfivJ4rEKVHI850Zm59ZHQtuHVhpJahVz2TsRqyuNSMBjcZG+Nx7DNOqUyMZBGRkZGMg8iPWPOI1yu3ETlOM+yVW59UjIeJU6b4KVqdak6turhqZbQw8QdHwkN0z4EbG8rW++lTqpE+NN90PuGx81MyOrw44nZfSr8QQZZ/XjwDtbZLxR36B01PWadQgfuuR7AzQrvWSlbPn5zOSpz8zj7P8ApI1HwZk9rpA8vvPKY547d/p+SY4vl7VyP7x+G0wZzZszgZpjNTTm5M+vLb6DOQM65yWWUjsfnPSnVHc9pwm0/sh0/wAFR1HwAnmljvL+6hrnVw50/wDTruB7GVH+9jIivJ4WRERLMCIiAiIgIiICIiAiIgIiICIiAiIgIiICIiBo3XJ+bX+kpfiLKn61P6+x+oW38VaIke7XHxP7+zSpyM+RC7Yurv8AOdl9Kv3GX709/Nt/9XrfwGfYhnl9UeXon2IaPhnGfYkBERJTH2Xl/wBn38kuvp//AMqcREV5PC1IiJL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4" y="1219200"/>
            <a:ext cx="8455026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Will be somewhat course and faculty specific, but here is how it worked with me</a:t>
            </a:r>
          </a:p>
          <a:p>
            <a:pPr lvl="1"/>
            <a:r>
              <a:rPr lang="en-US" dirty="0" smtClean="0"/>
              <a:t>Step 1. “Course Summit” (half-day+) meeting to outline how the course will be designed</a:t>
            </a:r>
          </a:p>
          <a:p>
            <a:pPr lvl="2"/>
            <a:r>
              <a:rPr lang="en-US" dirty="0" smtClean="0"/>
              <a:t>Blackboard is the platform - Laureate will build the site</a:t>
            </a:r>
          </a:p>
          <a:p>
            <a:pPr lvl="1"/>
            <a:r>
              <a:rPr lang="en-US" dirty="0" smtClean="0"/>
              <a:t>Step 2. Faculty submits material to Laureate, e.g. one week of material each week</a:t>
            </a:r>
          </a:p>
          <a:p>
            <a:pPr lvl="1"/>
            <a:r>
              <a:rPr lang="en-US" dirty="0" smtClean="0"/>
              <a:t>Step 3. Laureate reviews, hold conference call with you to discuss edits</a:t>
            </a:r>
          </a:p>
          <a:p>
            <a:pPr lvl="1"/>
            <a:r>
              <a:rPr lang="en-US" dirty="0" smtClean="0"/>
              <a:t>Step 4. Filming at studio in the library</a:t>
            </a:r>
          </a:p>
          <a:p>
            <a:pPr lvl="2"/>
            <a:r>
              <a:rPr lang="en-US" dirty="0" smtClean="0"/>
              <a:t>For introductions of course and each week</a:t>
            </a:r>
          </a:p>
          <a:p>
            <a:pPr lvl="2"/>
            <a:r>
              <a:rPr lang="en-US" dirty="0" smtClean="0"/>
              <a:t>Taped class lectures or video of you presenting on campus is NOT the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Step 5: Laureate works behind the scenes to build the site…course is completed and you are trained during the week before it begins</a:t>
            </a: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development process</a:t>
            </a:r>
            <a:endParaRPr lang="en-US" dirty="0"/>
          </a:p>
        </p:txBody>
      </p:sp>
      <p:sp>
        <p:nvSpPr>
          <p:cNvPr id="4" name="AutoShape 2" descr="data:image/jpeg;base64,/9j/4AAQSkZJRgABAQAAAQABAAD/2wCEAAkGBxMSEhISExMWFBUWGRgXEhUWFBgXGRcZFBYWFxcXFhQbHSggGBolHRYVJDEjJSkrLi4uFx8zODMsNygtLi0BCgoKDg0OGxAQGy8kHyY3MSwvLCwvLC0vLCw1NCwvLCwsLCwsNjQsLDQsLDQsLCwsLCwsLCwsLCwsLCwsNCwsLP/AABEIALEBHAMBIgACEQEDEQH/xAAcAAEAAgIDAQAAAAAAAAAAAAAABQcEBgIDCAH/xABLEAACAQMCAgYFBwgIAwkAAAABAgADBBESIQUxBgcTIkFhMlFxgaEUI3N0kbGzNDVCUnKissEkM2KCkrTR8BVD8QglJkRTY5PCw//EABoBAQADAQEBAAAAAAAAAAAAAAABAgMEBQb/xAApEQEBAAIBAwMCBwEBAAAAAAAAAQIRAxIhMQRBYTLBExQiM1GBkeEF/9oADAMBAAIRAxEAPwC8YiICIiAiIgIiICIiAiIgJr3Gem/D7VzTrXKLUHpINTsud+8EB0n2zYZrfSboPZX5116Xzm3zqEo5A8GYekPbmEzXu6qPT7hlYFUvKQJBxrJp+H9sCUr1g1E+UdystXO+qm6sgz4ZUneS/WV1bU+H0FuKFWo6moEdamk6QwOCGVRncAb+sTTG4HU7oVWYkZwAfv5D7ZjyXGWW3Ts4MLZejvGAWP63xnwsfXJ2j0eXQzuK3dIDKoQt48hnlOVvwalUUsq1BjPpMpP94D0T5GZ/mMP5dP5TO+yzeiPWZw+2sLWjVqVO0pU1R1FF23UYOGA0ke+bHwbrL4dc1EopVYVHOlFek65J5DVjT8ZVXVd0HocRFVq/bhabAA02pqh7oJViyltW45eB8Jc3RzoZZWO9CiA/LtGJep599tx7BgTpjzs5jKn4iJLIiIgIiICIiAiIgIiICIiAiIgIiICIiAiIgIiICIiAiIgIiIGsdY/A/llhWpgkMuKtPHi1PJwR45GR7xKq6P8AE0NMs36I3HLDY8ZfhE858csBZXlxQqrlRUDIc7Gm+SmV3GQCBv8AqmcfrOLrxen/AOby9OVxqSsr2lntNS6S+nO4BODtqxic+N3CrSLDnjCgeJbZQPtkUbOi7DDLTRd2J04J3Hrxtz5f6TI6DWr33EbdF3o27ds58qbal28csEGPAZnDxenmeU09b1HqPwsLcv6XN0G4QbSxtqDABlTNTA/SYlmJ88mT0RPaj5e3d2REQgiIgIiICIiAiIgIiICIiAiIgIiICIiAiIgIiICIiAiIgIkHx3pZa2hIqudQ5qqk4yCQC3ognB2JzNO4v1z2lPajSqVz69qa/acn4SvVF5x5a3pZs8/dZji6v64U6XpEo6Nse7sGX1grpPv9kyuI9Y/E7rvUqVO3p0s1W8TpTbU2sjWoJBwqnfHOa70mFVjVr3Nft6yvTRzTprTXv0u0Ru0CgsuNh3Ry5zLku/F7ur0+PRbcpuI5eCVjhcj2Z+OJkpxh7EL8krlaoOXKEFWHPS55MMgbeUjKFjcVF1pTqshOjKhypbK93O+Tll28xOb9H7oHBtqoIDHBpsDhNOo4x4a0z+0PXImGW92/42z5sNWYzz/N2usdcfDwq57Z2wNRSjhdWN8B2BxmKXXHYkjNK5QHkzImCOWcB8keyUsOjl5jPyWtjY/1TcjyPLlM234VcqlSpWpV6Yt6WaDNTYKritTqAEkcvnGO/wCsJrcrHLjx4X3ek+C8ZoXdMVaFQOp9oIz+spwV94mfPJnC+MVreuLmi5p1NWoldg2TkqyjZkPqnpzorx1L61pXCY7w76g50OPSQ+w/DB8ZaXbLPDp8eEvERJZkREBERAREQEREBERAREQEREBERAREQEREBERATpvLgU6b1G9FFZm9igk/dO6RHTCmWsL1RnLW9cDHPJpONvOKmTdUFx+5+W1vlV05o03AbQoy5JGdNNeRAGkF2x7+Uhal6pIS0t9GP0zmrWORgksRhB+yBiTHSB6SP2bUWqGkmaihyqq1VzU01GG4Ch1GkEHO2dsDXrniNWoNJIRPClTGhB/cHP2nJ85zcct716Odk8Mjhz9m7NWcYdKiVFHzjkOhHLOAdWk7sDtOy+4uKilQGbK0lLOQuRQBC9xBzwfFjIfTMpKACnI72xA8vH38peyeapOq+Fo9Aejt29nTYUaYUv2tNnuWTUoemy/NrTcYJpncnODtjx7eklO8F7QWraIzXGpafZVlZGYGydsl6Y04+R5J05AfKnK5k5c3bUuj9rURzTIpWHeVipANW3Dd71FSQfImSHFeK29e/wCFCjWpVStW4JFOorkD5HX3IB2E1nhyXvdsSlwbiFOqayUbckghlN05JyX8fk4GwZQPJRvIG3W84lQu6CWqUdJag71rjAWoMa1AWmSxGW8t135zera4c8TuKeptAtbdgmTpDNWuQWC8gSAAT5D1Tq4B3afESNj8pujt68LvCu1Lcf6uL6zRalTsWRnSnqp1GOk1GCqWDIpALEDIzzm5dEug3GrCsr06tv2eoGrS7appqL4gqaWA2OR58vZJ3iNRqnAbR3Jd2p8OZmYksxNa2JZidyTuczZOkFw63nC0V2VXq1hUUEgMFtarAMPEAgH2iNL9dsbDE4hxkjO4xke3l9xnKSyIiICIiAiIgIiICIiAiIgIiICIiAiIgIiICIiAkZ0nvuws7qtjV2dGo4HrKoSB7zJOYPHURrautQZQ03DA+IKnIkXwnHy8x3nET8np0SMs9SpXuXOxd27tMM3iAMt6s1Jh/JhjIOR4j2zP6TnVcVx+o5RfZT7g+CiYFk2QRj2/7+2YW9tvSwk6tOVpRUuqH0WZQx8iwz8JsfEOilao6G3QsuBndRpYkjbJ3XYb48Zy6DcPWrdDVkdmlSpsCdwAo8CObeOOQll3rdmtNwussVG9ZKZJOORbCnk22Rz5TLr3yyJ5L04WT4cr2wR+BWtCs2hGSwp1GBA0g17ZWIJyJgWHQa34dxDhz0nqu1R66/OFSBi1rHbSo85PcW4XVqcKp26JmqBagrkbdnWos+5ONlVj7pk9JD/TuE/TXH+Trzr8vP393y0/O1z9TtvxrqfOCf1PEfrF19wmVb2NQcRr1yvzbW1CmrZG7pVuGYY57B1+2YvR066XEFXc/KrpffsMfGWUQl2f/D9l9Hw38a1mxdI/y7hP0tx/lK0guN2r0eB21GoNL014fTdcg4ZK9srDI2OCDy9U2bjVhUqXfDqirlKNSs1U5A0h7eoi7Hc5ZgNpCf8AqFuOO9jx1bZmwlxa0wo8O0p1K7L7MrrHmQs3aUT10XjUuK0alM4elQoup9TLVrMM/D7Zd9jcdpTp1MY1qrY9WoA/zkpynaV3xEQoREQEREBERAREQEREBERAREQEREBERAREQEi+ktQLbVGPIDU3sTvke8KR75KTV+su4KcOuSOZXR7nIQ/BjK5eKvxzeUeb7mqdRJOSeZ9ZPP75l2lHTbmpj0qpUeymgJwPM1B/hkdWO5mwdHOKHNOiVRtJc0tZwFaoN6mfWuDj/XExzlmL0OO7zZnRe4rWt2qMFU1V0OvpMqsdfhybuD7d5K9LbirTuFqoxV/kwB3I05qhDpAPdOCeXnNWvr01K5rHBYMH8soQeXq2mydNapapZsRp10iSOexqal3PjvnHh5zmy31S/DfUnZh8L6W31rR7KncaUXOkEJUxnLHDMCQNyZIdC7+vf3lrb3FxUKU2q1qZVgKivpd9QqYycnOx2wcYxNSu338DnyxNn6pF/wC86J/s1fd8006OO2+WfPhjJdRclW2LmpQW+rLUVVZtPYa1D6grYNLxKt9hlc9VVpXS+4hbNc1QtJm7TTpPaVO1KdodatgkKfbnfOJYttYul9dXDYFN6Fuitkc6TXDPkeAAqLuZp3VnUWpd8buUIZHrdxhyIDVmBHkQQfsnQ8yeKwetw1kr8PpdvValUqamU6ANdOpTCnuoM4DnY5G0sO4paXSm17WVqhYUx8xliilmC/M8woJ900XrUXXS4PW/96mP/kVG/wDpNu6Q/l3C/pbj/K1YL4iletLhjW/EHV61St2iJVD1CC2GLLpJAAwChxgDbEvboJWL8OsWJyewpAnzCAH4iU515/nGn9Wp/i15ZXU7firwyiud6TPTbywxZf3XWPdfL6I3aIiSxIiICIiAiIgIiICIiAiIgIiICIiAiIgIiICVx12cQ0WtOiP+Y+T7E3+8rLHlR9dGlwjg57JjS2P6bqrkEfsgfaJnyXs39PN5qZqtzMuZ1seG2K0mVO1qUu/tqd3ZcnUeYXJ23wJWPRfhwuL23on0WqAt+ygNRh71Qj3yT6f8ZW5u6gVECqxUMoOptO2Sfdt4THlnVZi6cJ33UJQTLHI5/dJ3iV4a1GzJPeoh6Djx20sjes5XPvUyDpZHJfeZ29hUCpVJXDsyqPE9muWOPUNQGfWZWzddW5NFVeZx7T/vxlj9X3RetaX1F3KlT2ijGckmlVwdxsO43PB5HGDKuuLg7/ylz8C4jR+W0x2lsAjMco+HOaNbdwUC474GQx/RmmGOvLH1Gds/T8txtrx2vbmiTmmlGg6rgbNUauGOeZyEXbymt9AuG9mnF1pALm7uEpDkBpUBR5AEyd+VWlKvWu2uqQ106aMDVQKoomowOc8z2h+ya/wDjlL/AIde3FOsitVqXtal3wG3qVBTIXnkhVM3efrfj4dXT+wZeHcOD410a9mHwcjOOzbB8d2mxdIPy7hf0lx/lakgeKXi3HCKGqsjVc2rtqddRKXFIuSM5zgNNj4hVtala3rG6pA27VGA7Wng9pTamdRzsAGJiXZZZ2vyqLrz/ONP6tT/ABa8lOoji+ivXtDyqoKqerVTwGHtKsD7EmudbvF6NzxEtQqLUWnSp0y6MGUsGqOcMNjjWBkeIMi+hfE/k1/aVvBXUP8As1Bob4MT7pF8tZN4PUcREs5iIiAiIgIiICIiAiIgIiICIiAiIgIiICIiAlA9aXFe0uXpAIFRmZcIoJ1Be+XG5yQdvIc5d/HuIfJ7a4uMauypVKmn19mhbHwnl7iTEvuTkBQcjBzgE595Mz5PZ0+mnmth6sKP9KrVzyoUHbP6rONK/DXISnQLsXO+5z6zjcmSnRzi1tQtK9N6rrVrnJ0JnuJqVUYk/pEsfYRIuuyocA6tgc5wNwDtnnzxObLq6q7uGY67sj5OrEKh3YgaT4aiBz2GP9J0cSb57StQOtEmminIYBWYs3LScnUdidiI4Bcf0qgzeiKiM3sDAnPlgTCpgJqcsp27mGB3YjIxzGFL8wN8S+OGvKM+TdmvCX4f0Tr3NI10ANPvgnDnGkb6sKR8duZwN5enSFRp4dt/5qh4f2KkqrgV7Tp2ALi31M9YBqzIhXu5GlzRc6vLK+6Wt0h9Hhv1qh+HUm+M7OLkzty/118Rs6dTilprVW0W1w6ggHDCpbqDj14cyRs79biteW70xpoPTpnJ1CoKtFKu6kbY148eWZiXP51t/qlz+PaTU+KWvFhxC+ex2pNUpBzmjuy2tDwffkRJvZnJ1am9dvumeEUwvBqyjkqXij2LVrgfdHEKAvLPhdQgEivZ1W9oOl/iTOHBC3/BKuv0uzvNfL0u1r6uW3PM59VlwKvD0Q79lUZf3hVX+P4SmPtPhfOdsr8tD697wNd29EH+rpFiPOq5/lTEreocn/fqmydZ952vFLs5yFZaa+XZIqkf4g/2zWc7y9W4/peqeh/ETc2NrXb0npIX/aAw37wMmJXnUdfmpw80z/yarqPY+Kn3uZYctHPlNWkREKkREBERAREQEREBERAREQEREBERAREQNb6xrerU4bdU6ILOyhcDnpLr2n7mqecuMWhpu6ncqzKT5g4/lPU/E66pSqO3ogd72eM823RS6vKpqs1Kg7VKlR1Quaa7lTpUHbWUBOP0pjlf1yOzg/byrWkp5Uk59v2+H2fGda5HLacqT4DA+OPtE4kzRF1qO2lWZTkHfBHuIIPwJmRw+6akWamdLYwDpUkbjOMg4PmN5hBp2W9dkYMuMjlkBh71IIPvkWHUsPoiKJsagYUS57U6GCNUq93bA1asDHNgB6sy0+kfLhv1uh+HVlA2nSq7pI9NancfVrTSuDqxnkARyHIjl7ZZlh1vWbUqQuLer2lPSdlR11qMa0JYEHc+GRky0jLOXe27XP51t/qlx+Pax0erMbziik91a1DSPVqtKGfuErC561kPEaV0tB+wSk9FlJXtCKjK7OBnSDlE2zyB3Gdpw9cFmtXNK1q4cg3D6aas2lNK4AbvsMINyMAQr029tNg4b+Z7j9m+/GuJHdTJ+ZufpE/gkXwLrHtKNqKNWjVYFqxbuoVIrVqjgEFt9nAPvnTwzrNsLWpcFLeqEqsjItIU8AJTCnK6gFJIOwz6zjMznex0ZY5Y45Szz3Vh0iP9Mu/p634rzBzO/idwKtetVUECpUqOoPMB3ZgDjxwZjS6sW71B8QxVurcn00Wqo+jYo/8AHT+yXPPNHVjxLsOJWjcg7Gk3mKoKj97QfdPS8meGXLP1ERElkREQEREBERAREQEREBERAREQEREBERAhOmv5BdnGcUnJHLkMneeZHbvEHx5z1J0lANpdZIA7Gpkk4AGg5JPhPOPDuCPdVjRpMmvDsuphhuzUtpXHNjjw8z4TDP63oel1+Hd+1a1VTBInETKuVyA48ZikTXG7jLkx6ctPs+5nETlJUMzjMu24fUqU61VF1JRCmqcjKio2lTp5kZ545eMxIH0TNs6cxbdMmStKng4mPJlrs7PS8W71V1cRPcx5yLEkuJDuj2yMk8X0q+r/AHHYk+CfFM+zRhHdTrmmUqL6SEOvtU6h8QJ66tqwdEccmUMPYwzPIL/ynqvodc9rYWVT9ahRJ9vZrn45kxlzJiIiSxIiICIiAiIgIiICIiAiIgIiICIiAiIgcatMMpVgGVgQwIyCDsQR4ieeOsro2OHXWmhrSm47SgQxypyVqIrDfbI9zieiZH8c4NRu6TUa6B0PuKnwZW5qw9YlcptrxcnRfivJ4rEKVHI850Zm59ZHQtuHVhpJahVz2TsRqyuNSMBjcZG+Nx7DNOqUyMZBGRkZGMg8iPWPOI1yu3ETlOM+yVW59UjIeJU6b4KVqdak6turhqZbQw8QdHwkN0z4EbG8rW++lTqpE+NN90PuGx81MyOrw44nZfSr8QQZZ/XjwDtbZLxR36B01PWadQgfuuR7AzQrvWSlbPn5zOSpz8zj7P8ApI1HwZk9rpA8vvPKY547d/p+SY4vl7VyP7x+G0wZzZszgZpjNTTm5M+vLb6DOQM65yWWUjsfnPSnVHc9pwm0/sh0/wAFR1HwAnmljvL+6hrnVw50/wDTruB7GVH+9jIivJ4WRERLMCIiAiIgIiICIiAiIgIiICIiAiIgIiICIiBo3XJ+bX+kpfiLKn61P6+x+oW38VaIke7XHxP7+zSpyM+RC7Yurv8AOdl9Kv3GX709/Nt/9XrfwGfYhnl9UeXon2IaPhnGfYkBERJTH2Xl/wBn38kuvp//AMqcREV5PC1IiJL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4" y="1219200"/>
            <a:ext cx="8455026" cy="548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I’m happy to discuss a few tips and insights with anyone…do’s and don’ts as you go through development process!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BUS 640: </a:t>
            </a:r>
            <a:r>
              <a:rPr lang="en-US" i="1" dirty="0"/>
              <a:t>Quantitative and Analytical Fundamentals for </a:t>
            </a:r>
            <a:r>
              <a:rPr lang="en-US" i="1" dirty="0" smtClean="0"/>
              <a:t>Finance – </a:t>
            </a:r>
            <a:r>
              <a:rPr lang="en-US" dirty="0" smtClean="0"/>
              <a:t>7-week, 4-credit course in online MSF program</a:t>
            </a:r>
          </a:p>
          <a:p>
            <a:pPr lvl="1"/>
            <a:r>
              <a:rPr lang="en-US" dirty="0" smtClean="0"/>
              <a:t>100% online, although I have had a few phone conversations with one student to discuss big picture, non-course topics</a:t>
            </a:r>
          </a:p>
          <a:p>
            <a:r>
              <a:rPr lang="en-US" dirty="0" smtClean="0"/>
              <a:t>Mostly I respond to students first thing in the morning and in the evening…10-20 min per day</a:t>
            </a:r>
          </a:p>
          <a:p>
            <a:r>
              <a:rPr lang="en-US" dirty="0" smtClean="0"/>
              <a:t>Weekly online office hour (I chose Thursdays, 7 pm) – Adobe </a:t>
            </a:r>
            <a:r>
              <a:rPr lang="en-US" dirty="0"/>
              <a:t>C</a:t>
            </a:r>
            <a:r>
              <a:rPr lang="en-US" dirty="0" smtClean="0"/>
              <a:t>onnect - I record and post these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371600"/>
            <a:ext cx="838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6461" y="2572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my course looks like &amp; what </a:t>
            </a:r>
            <a:r>
              <a:rPr lang="en-US" dirty="0" smtClean="0"/>
              <a:t>my teaching has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92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my course looks like &amp; what </a:t>
            </a:r>
            <a:r>
              <a:rPr lang="en-US" dirty="0" smtClean="0"/>
              <a:t>my teaching has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Sunday afternoons:  some </a:t>
            </a:r>
            <a:r>
              <a:rPr lang="en-US" dirty="0" smtClean="0"/>
              <a:t>grading </a:t>
            </a:r>
            <a:r>
              <a:rPr lang="en-US" dirty="0" smtClean="0"/>
              <a:t>and </a:t>
            </a:r>
            <a:r>
              <a:rPr lang="en-US" dirty="0" smtClean="0"/>
              <a:t>building feedback “library” that can be used in the future</a:t>
            </a:r>
          </a:p>
          <a:p>
            <a:r>
              <a:rPr lang="en-US" dirty="0" smtClean="0"/>
              <a:t>Weekly conference call with Laureate and UM Central, plus some emails for corrections and other tweaks</a:t>
            </a:r>
          </a:p>
          <a:p>
            <a:r>
              <a:rPr lang="en-US" dirty="0" smtClean="0"/>
              <a:t>After 3</a:t>
            </a:r>
            <a:r>
              <a:rPr lang="en-US" baseline="30000" dirty="0" smtClean="0"/>
              <a:t>rd</a:t>
            </a:r>
            <a:r>
              <a:rPr lang="en-US" dirty="0" smtClean="0"/>
              <a:t> week I began recording </a:t>
            </a:r>
            <a:r>
              <a:rPr lang="en-US" dirty="0" smtClean="0"/>
              <a:t>and posting one or two weekly 15-20 </a:t>
            </a:r>
            <a:r>
              <a:rPr lang="en-US" dirty="0" smtClean="0"/>
              <a:t>minute videos of me working through problems on a </a:t>
            </a:r>
            <a:r>
              <a:rPr lang="en-US" dirty="0" smtClean="0"/>
              <a:t>tablet—</a:t>
            </a:r>
            <a:r>
              <a:rPr lang="en-US" dirty="0" smtClean="0"/>
              <a:t>will post </a:t>
            </a:r>
            <a:r>
              <a:rPr lang="en-US" dirty="0" smtClean="0"/>
              <a:t>these </a:t>
            </a:r>
            <a:r>
              <a:rPr lang="en-US" dirty="0" smtClean="0"/>
              <a:t>in future </a:t>
            </a:r>
            <a:r>
              <a:rPr lang="en-US" dirty="0" smtClean="0"/>
              <a:t>courses of course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71600"/>
            <a:ext cx="838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75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763000" cy="1219200"/>
          </a:xfrm>
        </p:spPr>
        <p:txBody>
          <a:bodyPr>
            <a:noAutofit/>
          </a:bodyPr>
          <a:lstStyle/>
          <a:p>
            <a:r>
              <a:rPr lang="en-US" sz="3400" dirty="0" smtClean="0"/>
              <a:t>Students expect relatively frequent engagement (I’m </a:t>
            </a:r>
            <a:r>
              <a:rPr lang="en-US" sz="3400" i="1" dirty="0" smtClean="0"/>
              <a:t>briefly</a:t>
            </a:r>
            <a:r>
              <a:rPr lang="en-US" sz="3400" dirty="0" smtClean="0"/>
              <a:t> in the course twice a day usually)</a:t>
            </a:r>
            <a:endParaRPr lang="en-US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77695"/>
            <a:ext cx="6324600" cy="43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38200" y="1066800"/>
            <a:ext cx="7315200" cy="5791200"/>
          </a:xfrm>
          <a:prstGeom prst="ellipse">
            <a:avLst/>
          </a:pr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  <a:endCxn id="6" idx="5"/>
          </p:cNvCxnSpPr>
          <p:nvPr/>
        </p:nvCxnSpPr>
        <p:spPr>
          <a:xfrm>
            <a:off x="1909486" y="1914902"/>
            <a:ext cx="5172628" cy="4094996"/>
          </a:xfrm>
          <a:prstGeom prst="line">
            <a:avLst/>
          </a:prstGeom>
          <a:ln w="165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1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057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Course with Laureate:</a:t>
            </a:r>
            <a:br>
              <a:rPr lang="en-US" dirty="0" smtClean="0"/>
            </a:br>
            <a:r>
              <a:rPr lang="en-US" dirty="0" smtClean="0"/>
              <a:t>Development and Implementation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BA-Logo-Primary.jpg"/>
          <p:cNvPicPr>
            <a:picLocks noChangeAspect="1"/>
          </p:cNvPicPr>
          <p:nvPr/>
        </p:nvPicPr>
        <p:blipFill>
          <a:blip r:embed="rId2" cstate="print"/>
          <a:srcRect r="17050"/>
          <a:stretch>
            <a:fillRect/>
          </a:stretch>
        </p:blipFill>
        <p:spPr bwMode="auto">
          <a:xfrm>
            <a:off x="685800" y="5867400"/>
            <a:ext cx="1143000" cy="55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73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53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quick</a:t>
            </a:r>
            <a:r>
              <a:rPr lang="en-US" dirty="0" smtClean="0"/>
              <a:t>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1816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447800"/>
            <a:ext cx="838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41251" y="236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hlinkClick r:id="rId2"/>
              </a:rPr>
              <a:t>https://elearning.miami.edu/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1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057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Course with Laureate:</a:t>
            </a:r>
            <a:br>
              <a:rPr lang="en-US" dirty="0" smtClean="0"/>
            </a:br>
            <a:r>
              <a:rPr lang="en-US" dirty="0" smtClean="0"/>
              <a:t>Development and Implementation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BA-Logo-Primary.jpg"/>
          <p:cNvPicPr>
            <a:picLocks noChangeAspect="1"/>
          </p:cNvPicPr>
          <p:nvPr/>
        </p:nvPicPr>
        <p:blipFill>
          <a:blip r:embed="rId2" cstate="print"/>
          <a:srcRect r="17050"/>
          <a:stretch>
            <a:fillRect/>
          </a:stretch>
        </p:blipFill>
        <p:spPr bwMode="auto">
          <a:xfrm>
            <a:off x="685800" y="5867400"/>
            <a:ext cx="1143000" cy="55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73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4600" y="1828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askerville Old Face" panose="02020602080505020303" pitchFamily="18" charset="0"/>
              </a:rPr>
              <a:t>Tim!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361535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askerville Old Face" panose="02020602080505020303" pitchFamily="18" charset="0"/>
              </a:rPr>
              <a:t>Brian!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for this opportunity today!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45910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32" y="2743200"/>
            <a:ext cx="25812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1503" y="1285875"/>
            <a:ext cx="82296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4102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2400"/>
              </a:spcAft>
            </a:pPr>
            <a:r>
              <a:rPr lang="en-US" sz="4400" dirty="0" smtClean="0"/>
              <a:t>Big picture </a:t>
            </a:r>
            <a:r>
              <a:rPr lang="en-US" sz="4400" dirty="0" smtClean="0"/>
              <a:t>issues</a:t>
            </a:r>
          </a:p>
          <a:p>
            <a:pPr lvl="1">
              <a:spcAft>
                <a:spcPts val="2400"/>
              </a:spcAft>
            </a:pPr>
            <a:r>
              <a:rPr lang="en-US" sz="4400" dirty="0" smtClean="0"/>
              <a:t>Goals, student body, and where U is going</a:t>
            </a:r>
          </a:p>
          <a:p>
            <a:pPr lvl="1">
              <a:spcAft>
                <a:spcPts val="2400"/>
              </a:spcAft>
            </a:pPr>
            <a:r>
              <a:rPr lang="en-US" sz="4400" dirty="0" smtClean="0"/>
              <a:t>Faculty incentives</a:t>
            </a:r>
          </a:p>
          <a:p>
            <a:pPr lvl="1">
              <a:spcAft>
                <a:spcPts val="2400"/>
              </a:spcAft>
            </a:pPr>
            <a:r>
              <a:rPr lang="en-US" sz="4400" dirty="0" smtClean="0"/>
              <a:t>How is working with Laureate?</a:t>
            </a:r>
          </a:p>
          <a:p>
            <a:pPr lvl="1">
              <a:spcAft>
                <a:spcPts val="2400"/>
              </a:spcAft>
            </a:pPr>
            <a:r>
              <a:rPr lang="en-US" sz="4400" dirty="0" smtClean="0"/>
              <a:t>Role of faculty vs. Laureate vs. UM</a:t>
            </a:r>
            <a:endParaRPr lang="en-US" sz="4400" dirty="0" smtClean="0"/>
          </a:p>
          <a:p>
            <a:pPr>
              <a:spcAft>
                <a:spcPts val="2400"/>
              </a:spcAft>
            </a:pPr>
            <a:r>
              <a:rPr lang="en-US" sz="4400" dirty="0" smtClean="0"/>
              <a:t>Overview of course </a:t>
            </a:r>
            <a:r>
              <a:rPr lang="en-US" sz="4400" dirty="0" smtClean="0"/>
              <a:t>development process</a:t>
            </a:r>
          </a:p>
          <a:p>
            <a:pPr>
              <a:spcAft>
                <a:spcPts val="2400"/>
              </a:spcAft>
            </a:pPr>
            <a:r>
              <a:rPr lang="en-US" sz="4400" dirty="0" smtClean="0"/>
              <a:t>What my course looks like &amp; what teaching an online course involves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" y="160338"/>
            <a:ext cx="9067799" cy="12112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Kevin O’Leary Business Education Model?</a:t>
            </a:r>
            <a:endParaRPr lang="en-US" sz="3600" dirty="0"/>
          </a:p>
        </p:txBody>
      </p:sp>
      <p:sp>
        <p:nvSpPr>
          <p:cNvPr id="4" name="AutoShape 2" descr="data:image/jpeg;base64,/9j/4AAQSkZJRgABAQAAAQABAAD/2wCEAAkGBxMSEhISExMWFBUWGRgXEhUWFBgXGRcZFBYWFxcXFhQbHSggGBolHRYVJDEjJSkrLi4uFx8zODMsNygtLi0BCgoKDg0OGxAQGy8kHyY3MSwvLCwvLC0vLCw1NCwvLCwsLCwsNjQsLDQsLDQsLCwsLCwsLCwsLCwsLCwsNCwsLP/AABEIALEBHAMBIgACEQEDEQH/xAAcAAEAAgIDAQAAAAAAAAAAAAAABQcEBgIDCAH/xABLEAACAQMCAgYFBwgIAwkAAAABAgADBBESIQUxBgcTIkFhMlFxgaEUI3N0kbGzNDVCUnKissEkM2KCkrTR8BVD8QglJkRTY5PCw//EABoBAQADAQEBAAAAAAAAAAAAAAABAgMEBQb/xAApEQEBAAIBAwMCBwEBAAAAAAAAAQIRAxIhMQRBYTLBExQiM1GBkeEF/9oADAMBAAIRAxEAPwC8YiICIiAiIgIiICIiAiIgJr3Gem/D7VzTrXKLUHpINTsud+8EB0n2zYZrfSboPZX5116Xzm3zqEo5A8GYekPbmEzXu6qPT7hlYFUvKQJBxrJp+H9sCUr1g1E+UdystXO+qm6sgz4ZUneS/WV1bU+H0FuKFWo6moEdamk6QwOCGVRncAb+sTTG4HU7oVWYkZwAfv5D7ZjyXGWW3Ts4MLZejvGAWP63xnwsfXJ2j0eXQzuK3dIDKoQt48hnlOVvwalUUsq1BjPpMpP94D0T5GZ/mMP5dP5TO+yzeiPWZw+2sLWjVqVO0pU1R1FF23UYOGA0ke+bHwbrL4dc1EopVYVHOlFek65J5DVjT8ZVXVd0HocRFVq/bhabAA02pqh7oJViyltW45eB8Jc3RzoZZWO9CiA/LtGJep599tx7BgTpjzs5jKn4iJLIiIgIiICIiAiIgIiICIiAiIgIiICIiAiIgIiICIiAiIgIiIGsdY/A/llhWpgkMuKtPHi1PJwR45GR7xKq6P8AE0NMs36I3HLDY8ZfhE858csBZXlxQqrlRUDIc7Gm+SmV3GQCBv8AqmcfrOLrxen/AOby9OVxqSsr2lntNS6S+nO4BODtqxic+N3CrSLDnjCgeJbZQPtkUbOi7DDLTRd2J04J3Hrxtz5f6TI6DWr33EbdF3o27ds58qbal28csEGPAZnDxenmeU09b1HqPwsLcv6XN0G4QbSxtqDABlTNTA/SYlmJ88mT0RPaj5e3d2REQgiIgIiICIiAiIgIiICIiAiIgIiICIiAiIgIiICIiAiIgIkHx3pZa2hIqudQ5qqk4yCQC3ognB2JzNO4v1z2lPajSqVz69qa/acn4SvVF5x5a3pZs8/dZji6v64U6XpEo6Nse7sGX1grpPv9kyuI9Y/E7rvUqVO3p0s1W8TpTbU2sjWoJBwqnfHOa70mFVjVr3Nft6yvTRzTprTXv0u0Ru0CgsuNh3Ry5zLku/F7ur0+PRbcpuI5eCVjhcj2Z+OJkpxh7EL8krlaoOXKEFWHPS55MMgbeUjKFjcVF1pTqshOjKhypbK93O+Tll28xOb9H7oHBtqoIDHBpsDhNOo4x4a0z+0PXImGW92/42z5sNWYzz/N2usdcfDwq57Z2wNRSjhdWN8B2BxmKXXHYkjNK5QHkzImCOWcB8keyUsOjl5jPyWtjY/1TcjyPLlM234VcqlSpWpV6Yt6WaDNTYKritTqAEkcvnGO/wCsJrcrHLjx4X3ek+C8ZoXdMVaFQOp9oIz+spwV94mfPJnC+MVreuLmi5p1NWoldg2TkqyjZkPqnpzorx1L61pXCY7w76g50OPSQ+w/DB8ZaXbLPDp8eEvERJZkREBERAREQEREBERAREQEREBERAREQEREBERATpvLgU6b1G9FFZm9igk/dO6RHTCmWsL1RnLW9cDHPJpONvOKmTdUFx+5+W1vlV05o03AbQoy5JGdNNeRAGkF2x7+Uhal6pIS0t9GP0zmrWORgksRhB+yBiTHSB6SP2bUWqGkmaihyqq1VzU01GG4Ch1GkEHO2dsDXrniNWoNJIRPClTGhB/cHP2nJ85zcct716Odk8Mjhz9m7NWcYdKiVFHzjkOhHLOAdWk7sDtOy+4uKilQGbK0lLOQuRQBC9xBzwfFjIfTMpKACnI72xA8vH38peyeapOq+Fo9Aejt29nTYUaYUv2tNnuWTUoemy/NrTcYJpncnODtjx7eklO8F7QWraIzXGpafZVlZGYGydsl6Y04+R5J05AfKnK5k5c3bUuj9rURzTIpWHeVipANW3Dd71FSQfImSHFeK29e/wCFCjWpVStW4JFOorkD5HX3IB2E1nhyXvdsSlwbiFOqayUbckghlN05JyX8fk4GwZQPJRvIG3W84lQu6CWqUdJag71rjAWoMa1AWmSxGW8t135zera4c8TuKeptAtbdgmTpDNWuQWC8gSAAT5D1Tq4B3afESNj8pujt68LvCu1Lcf6uL6zRalTsWRnSnqp1GOk1GCqWDIpALEDIzzm5dEug3GrCsr06tv2eoGrS7appqL4gqaWA2OR58vZJ3iNRqnAbR3Jd2p8OZmYksxNa2JZidyTuczZOkFw63nC0V2VXq1hUUEgMFtarAMPEAgH2iNL9dsbDE4hxkjO4xke3l9xnKSyIiICIiAiIgIiICIiAiIgIiICIiAiIgIiICIiAkZ0nvuws7qtjV2dGo4HrKoSB7zJOYPHURrautQZQ03DA+IKnIkXwnHy8x3nET8np0SMs9SpXuXOxd27tMM3iAMt6s1Jh/JhjIOR4j2zP6TnVcVx+o5RfZT7g+CiYFk2QRj2/7+2YW9tvSwk6tOVpRUuqH0WZQx8iwz8JsfEOilao6G3QsuBndRpYkjbJ3XYb48Zy6DcPWrdDVkdmlSpsCdwAo8CObeOOQll3rdmtNwussVG9ZKZJOORbCnk22Rz5TLr3yyJ5L04WT4cr2wR+BWtCs2hGSwp1GBA0g17ZWIJyJgWHQa34dxDhz0nqu1R66/OFSBi1rHbSo85PcW4XVqcKp26JmqBagrkbdnWos+5ONlVj7pk9JD/TuE/TXH+Trzr8vP393y0/O1z9TtvxrqfOCf1PEfrF19wmVb2NQcRr1yvzbW1CmrZG7pVuGYY57B1+2YvR066XEFXc/KrpffsMfGWUQl2f/D9l9Hw38a1mxdI/y7hP0tx/lK0guN2r0eB21GoNL014fTdcg4ZK9srDI2OCDy9U2bjVhUqXfDqirlKNSs1U5A0h7eoi7Hc5ZgNpCf8AqFuOO9jx1bZmwlxa0wo8O0p1K7L7MrrHmQs3aUT10XjUuK0alM4elQoup9TLVrMM/D7Zd9jcdpTp1MY1qrY9WoA/zkpynaV3xEQoREQEREBERAREQEREBERAREQEREBERAREQEi+ktQLbVGPIDU3sTvke8KR75KTV+su4KcOuSOZXR7nIQ/BjK5eKvxzeUeb7mqdRJOSeZ9ZPP75l2lHTbmpj0qpUeymgJwPM1B/hkdWO5mwdHOKHNOiVRtJc0tZwFaoN6mfWuDj/XExzlmL0OO7zZnRe4rWt2qMFU1V0OvpMqsdfhybuD7d5K9LbirTuFqoxV/kwB3I05qhDpAPdOCeXnNWvr01K5rHBYMH8soQeXq2mydNapapZsRp10iSOexqal3PjvnHh5zmy31S/DfUnZh8L6W31rR7KncaUXOkEJUxnLHDMCQNyZIdC7+vf3lrb3FxUKU2q1qZVgKivpd9QqYycnOx2wcYxNSu338DnyxNn6pF/wC86J/s1fd8006OO2+WfPhjJdRclW2LmpQW+rLUVVZtPYa1D6grYNLxKt9hlc9VVpXS+4hbNc1QtJm7TTpPaVO1KdodatgkKfbnfOJYttYul9dXDYFN6Fuitkc6TXDPkeAAqLuZp3VnUWpd8buUIZHrdxhyIDVmBHkQQfsnQ8yeKwetw1kr8PpdvValUqamU6ANdOpTCnuoM4DnY5G0sO4paXSm17WVqhYUx8xliilmC/M8woJ900XrUXXS4PW/96mP/kVG/wDpNu6Q/l3C/pbj/K1YL4iletLhjW/EHV61St2iJVD1CC2GLLpJAAwChxgDbEvboJWL8OsWJyewpAnzCAH4iU515/nGn9Wp/i15ZXU7firwyiud6TPTbywxZf3XWPdfL6I3aIiSxIiICIiAiIgIiICIiAiIgIiICIiAiIgIiICVx12cQ0WtOiP+Y+T7E3+8rLHlR9dGlwjg57JjS2P6bqrkEfsgfaJnyXs39PN5qZqtzMuZ1seG2K0mVO1qUu/tqd3ZcnUeYXJ23wJWPRfhwuL23on0WqAt+ygNRh71Qj3yT6f8ZW5u6gVECqxUMoOptO2Sfdt4THlnVZi6cJ33UJQTLHI5/dJ3iV4a1GzJPeoh6Djx20sjes5XPvUyDpZHJfeZ29hUCpVJXDsyqPE9muWOPUNQGfWZWzddW5NFVeZx7T/vxlj9X3RetaX1F3KlT2ijGckmlVwdxsO43PB5HGDKuuLg7/ylz8C4jR+W0x2lsAjMco+HOaNbdwUC474GQx/RmmGOvLH1Gds/T8txtrx2vbmiTmmlGg6rgbNUauGOeZyEXbymt9AuG9mnF1pALm7uEpDkBpUBR5AEyd+VWlKvWu2uqQ106aMDVQKoomowOc8z2h+ya/wDjlL/AIde3FOsitVqXtal3wG3qVBTIXnkhVM3efrfj4dXT+wZeHcOD410a9mHwcjOOzbB8d2mxdIPy7hf0lx/lakgeKXi3HCKGqsjVc2rtqddRKXFIuSM5zgNNj4hVtala3rG6pA27VGA7Wng9pTamdRzsAGJiXZZZ2vyqLrz/ONP6tT/ABa8lOoji+ivXtDyqoKqerVTwGHtKsD7EmudbvF6NzxEtQqLUWnSp0y6MGUsGqOcMNjjWBkeIMi+hfE/k1/aVvBXUP8As1Bob4MT7pF8tZN4PUcREs5iIiAiIgIiICIiAiIgIiICIiAiIgIiICIiAlA9aXFe0uXpAIFRmZcIoJ1Be+XG5yQdvIc5d/HuIfJ7a4uMauypVKmn19mhbHwnl7iTEvuTkBQcjBzgE595Mz5PZ0+mnmth6sKP9KrVzyoUHbP6rONK/DXISnQLsXO+5z6zjcmSnRzi1tQtK9N6rrVrnJ0JnuJqVUYk/pEsfYRIuuyocA6tgc5wNwDtnnzxObLq6q7uGY67sj5OrEKh3YgaT4aiBz2GP9J0cSb57StQOtEmminIYBWYs3LScnUdidiI4Bcf0qgzeiKiM3sDAnPlgTCpgJqcsp27mGB3YjIxzGFL8wN8S+OGvKM+TdmvCX4f0Tr3NI10ANPvgnDnGkb6sKR8duZwN5enSFRp4dt/5qh4f2KkqrgV7Tp2ALi31M9YBqzIhXu5GlzRc6vLK+6Wt0h9Hhv1qh+HUm+M7OLkzty/118Rs6dTilprVW0W1w6ggHDCpbqDj14cyRs79biteW70xpoPTpnJ1CoKtFKu6kbY148eWZiXP51t/qlz+PaTU+KWvFhxC+ex2pNUpBzmjuy2tDwffkRJvZnJ1am9dvumeEUwvBqyjkqXij2LVrgfdHEKAvLPhdQgEivZ1W9oOl/iTOHBC3/BKuv0uzvNfL0u1r6uW3PM59VlwKvD0Q79lUZf3hVX+P4SmPtPhfOdsr8tD697wNd29EH+rpFiPOq5/lTEreocn/fqmydZ952vFLs5yFZaa+XZIqkf4g/2zWc7y9W4/peqeh/ETc2NrXb0npIX/aAw37wMmJXnUdfmpw80z/yarqPY+Kn3uZYctHPlNWkREKkREBERAREQEREBERAREQEREBERAREQNb6xrerU4bdU6ILOyhcDnpLr2n7mqecuMWhpu6ncqzKT5g4/lPU/E66pSqO3ogd72eM823RS6vKpqs1Kg7VKlR1Quaa7lTpUHbWUBOP0pjlf1yOzg/byrWkp5Uk59v2+H2fGda5HLacqT4DA+OPtE4kzRF1qO2lWZTkHfBHuIIPwJmRw+6akWamdLYwDpUkbjOMg4PmN5hBp2W9dkYMuMjlkBh71IIPvkWHUsPoiKJsagYUS57U6GCNUq93bA1asDHNgB6sy0+kfLhv1uh+HVlA2nSq7pI9NancfVrTSuDqxnkARyHIjl7ZZlh1vWbUqQuLer2lPSdlR11qMa0JYEHc+GRky0jLOXe27XP51t/qlx+Pax0erMbziik91a1DSPVqtKGfuErC561kPEaV0tB+wSk9FlJXtCKjK7OBnSDlE2zyB3Gdpw9cFmtXNK1q4cg3D6aas2lNK4AbvsMINyMAQr029tNg4b+Z7j9m+/GuJHdTJ+ZufpE/gkXwLrHtKNqKNWjVYFqxbuoVIrVqjgEFt9nAPvnTwzrNsLWpcFLeqEqsjItIU8AJTCnK6gFJIOwz6zjMznex0ZY5Y45Szz3Vh0iP9Mu/p634rzBzO/idwKtetVUECpUqOoPMB3ZgDjxwZjS6sW71B8QxVurcn00Wqo+jYo/8AHT+yXPPNHVjxLsOJWjcg7Gk3mKoKj97QfdPS8meGXLP1ERElkREQEREBERAREQEREBERAREQEREBERAhOmv5BdnGcUnJHLkMneeZHbvEHx5z1J0lANpdZIA7Gpkk4AGg5JPhPOPDuCPdVjRpMmvDsuphhuzUtpXHNjjw8z4TDP63oel1+Hd+1a1VTBInETKuVyA48ZikTXG7jLkx6ctPs+5nETlJUMzjMu24fUqU61VF1JRCmqcjKio2lTp5kZ545eMxIH0TNs6cxbdMmStKng4mPJlrs7PS8W71V1cRPcx5yLEkuJDuj2yMk8X0q+r/AHHYk+CfFM+zRhHdTrmmUqL6SEOvtU6h8QJ66tqwdEccmUMPYwzPIL/ynqvodc9rYWVT9ahRJ9vZrn45kxlzJiIiSxIiICIiAiIgIiICIiAiIgIiICIiAiIgcatMMpVgGVgQwIyCDsQR4ieeOsro2OHXWmhrSm47SgQxypyVqIrDfbI9zieiZH8c4NRu6TUa6B0PuKnwZW5qw9YlcptrxcnRfivJ4rEKVHI850Zm59ZHQtuHVhpJahVz2TsRqyuNSMBjcZG+Nx7DNOqUyMZBGRkZGMg8iPWPOI1yu3ETlOM+yVW59UjIeJU6b4KVqdak6turhqZbQw8QdHwkN0z4EbG8rW++lTqpE+NN90PuGx81MyOrw44nZfSr8QQZZ/XjwDtbZLxR36B01PWadQgfuuR7AzQrvWSlbPn5zOSpz8zj7P8ApI1HwZk9rpA8vvPKY547d/p+SY4vl7VyP7x+G0wZzZszgZpjNTTm5M+vLb6DOQM65yWWUjsfnPSnVHc9pwm0/sh0/wAFR1HwAnmljvL+6hrnVw50/wDTruB7GVH+9jIivJ4WRERLMCIiAiIgIiICIiAiIgIiICIiAiIgIiICIiBo3XJ+bX+kpfiLKn61P6+x+oW38VaIke7XHxP7+zSpyM+RC7Yurv8AOdl9Kv3GX709/Nt/9XrfwGfYhnl9UeXon2IaPhnGfYkBERJTH2Xl/wBn38kuvp//AMqcREV5PC1IiJL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5524500" cy="51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98" y="2819400"/>
            <a:ext cx="1828800" cy="8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2095" y="1841886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Is it All About The Money?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2095" y="3633043"/>
            <a:ext cx="20733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Let’s compare to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exed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ed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programs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096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To me the students seem somewhat similar to our exec </a:t>
            </a:r>
            <a:r>
              <a:rPr lang="en-US" sz="3600" dirty="0" err="1" smtClean="0"/>
              <a:t>ed</a:t>
            </a:r>
            <a:r>
              <a:rPr lang="en-US" sz="3600" dirty="0" smtClean="0"/>
              <a:t> students (a few a little older)</a:t>
            </a:r>
            <a:endParaRPr 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77000" cy="536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7080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1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  The </a:t>
            </a:r>
            <a:r>
              <a:rPr lang="en-US" dirty="0" smtClean="0"/>
              <a:t>online train is </a:t>
            </a:r>
            <a:r>
              <a:rPr lang="en-US" dirty="0" smtClean="0"/>
              <a:t>leaving!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2"/>
              </a:rPr>
              <a:t>http://www.miami.edu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              </a:t>
            </a:r>
            <a:r>
              <a:rPr lang="en-US" sz="1800" u="sng" dirty="0" smtClean="0">
                <a:hlinkClick r:id="rId3"/>
              </a:rPr>
              <a:t>http</a:t>
            </a:r>
            <a:r>
              <a:rPr lang="en-US" sz="1800" u="sng" dirty="0">
                <a:hlinkClick r:id="rId3"/>
              </a:rPr>
              <a:t>://www.miami.edu/index.php/registrar/calendar/</a:t>
            </a:r>
            <a:r>
              <a:rPr lang="en-US" sz="1800" dirty="0"/>
              <a:t> 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45910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5812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143000"/>
            <a:ext cx="82296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http://i.ytimg.com/vi/YUtvaCGx05g/maxresdefault.jpghttp://</a:t>
            </a:r>
            <a:r>
              <a:rPr lang="en-US" dirty="0" smtClean="0"/>
              <a:t>i.ytimg.com/vi/YUtvaCGx05g/maxresdefault.jpg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4433"/>
            <a:ext cx="8630994" cy="48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71" y="2720009"/>
            <a:ext cx="3044929" cy="19548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86137"/>
            <a:ext cx="106734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795</Words>
  <Application>Microsoft Office PowerPoint</Application>
  <PresentationFormat>On-screen Show (4:3)</PresentationFormat>
  <Paragraphs>80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Online Course with Laureate: Development and Implementation </vt:lpstr>
      <vt:lpstr>Online Course with Laureate: Development and Implementation </vt:lpstr>
      <vt:lpstr>Online Course with Laureate: Development and Implementation </vt:lpstr>
      <vt:lpstr>Thanks for this opportunity today!</vt:lpstr>
      <vt:lpstr>Outline</vt:lpstr>
      <vt:lpstr>The Kevin O’Leary Business Education Model?</vt:lpstr>
      <vt:lpstr>To me the students seem somewhat similar to our exec ed students (a few a little older)</vt:lpstr>
      <vt:lpstr>PowerPoint Presentation</vt:lpstr>
      <vt:lpstr>           The online train is leaving! http://www.miami.edu/               http://www.miami.edu/index.php/registrar/calendar/ </vt:lpstr>
      <vt:lpstr>Faculty incentive structure</vt:lpstr>
      <vt:lpstr>Working with Laureate: The big picture</vt:lpstr>
      <vt:lpstr>Roles of faculty vs. Laureate vs. UM Central</vt:lpstr>
      <vt:lpstr>Roles of faculty vs. Laureate vs. UM Central</vt:lpstr>
      <vt:lpstr>Roles of faculty vs. Laureate vs. UM Central</vt:lpstr>
      <vt:lpstr>Course development process</vt:lpstr>
      <vt:lpstr>Course development process</vt:lpstr>
      <vt:lpstr>What my course looks like &amp; what my teaching has involved</vt:lpstr>
      <vt:lpstr>What my course looks like &amp; what my teaching has involved</vt:lpstr>
      <vt:lpstr>Students expect relatively frequent engagement (I’m briefly in the course twice a day usually)</vt:lpstr>
      <vt:lpstr>A quick 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Course with Laureate: Development and Implementation</dc:title>
  <dc:creator>Burch</dc:creator>
  <cp:lastModifiedBy>Burch, Tim</cp:lastModifiedBy>
  <cp:revision>38</cp:revision>
  <dcterms:created xsi:type="dcterms:W3CDTF">2015-02-26T00:42:24Z</dcterms:created>
  <dcterms:modified xsi:type="dcterms:W3CDTF">2015-02-27T15:08:04Z</dcterms:modified>
</cp:coreProperties>
</file>