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435" r:id="rId2"/>
    <p:sldId id="436" r:id="rId3"/>
    <p:sldId id="434" r:id="rId4"/>
    <p:sldId id="359" r:id="rId5"/>
    <p:sldId id="416" r:id="rId6"/>
    <p:sldId id="418" r:id="rId7"/>
    <p:sldId id="422" r:id="rId8"/>
    <p:sldId id="423" r:id="rId9"/>
    <p:sldId id="425" r:id="rId10"/>
    <p:sldId id="424" r:id="rId11"/>
    <p:sldId id="419" r:id="rId12"/>
    <p:sldId id="430" r:id="rId13"/>
    <p:sldId id="428" r:id="rId14"/>
    <p:sldId id="432" r:id="rId15"/>
    <p:sldId id="429" r:id="rId16"/>
    <p:sldId id="420" r:id="rId17"/>
    <p:sldId id="421" r:id="rId18"/>
    <p:sldId id="433" r:id="rId19"/>
  </p:sldIdLst>
  <p:sldSz cx="9144000" cy="6858000" type="letter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4F411DE-118B-4843-B2DB-938837F989DD}">
          <p14:sldIdLst>
            <p14:sldId id="435"/>
            <p14:sldId id="436"/>
            <p14:sldId id="434"/>
            <p14:sldId id="359"/>
            <p14:sldId id="416"/>
            <p14:sldId id="418"/>
            <p14:sldId id="422"/>
            <p14:sldId id="423"/>
            <p14:sldId id="425"/>
            <p14:sldId id="424"/>
            <p14:sldId id="419"/>
            <p14:sldId id="430"/>
            <p14:sldId id="428"/>
            <p14:sldId id="432"/>
            <p14:sldId id="429"/>
            <p14:sldId id="420"/>
            <p14:sldId id="421"/>
            <p14:sldId id="433"/>
          </p14:sldIdLst>
        </p14:section>
        <p14:section name="Untitled Section" id="{F28DDEFB-B27C-4A58-A722-3D30FB830A87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0BEB"/>
    <a:srgbClr val="F6BB00"/>
    <a:srgbClr val="4246F0"/>
    <a:srgbClr val="0038A8"/>
    <a:srgbClr val="3366FF"/>
    <a:srgbClr val="0033CC"/>
    <a:srgbClr val="FF0000"/>
    <a:srgbClr val="1F1F1F"/>
    <a:srgbClr val="262626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46F890A9-2807-4EBB-B81D-B2AA78EC7F3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0805" autoAdjust="0"/>
  </p:normalViewPr>
  <p:slideViewPr>
    <p:cSldViewPr>
      <p:cViewPr>
        <p:scale>
          <a:sx n="50" d="100"/>
          <a:sy n="50" d="100"/>
        </p:scale>
        <p:origin x="-1544" y="-3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5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4FD67A-A282-4A17-9488-C8DDB5C89A69}" type="datetimeFigureOut">
              <a:rPr lang="en-US" smtClean="0"/>
              <a:t>8/23/2014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0FC45-7879-4F74-B8AE-EF1D57C1B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9014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pPr>
              <a:defRPr/>
            </a:pPr>
            <a:fld id="{40B0C503-3187-4B30-B1BD-CD83D831A099}" type="datetimeFigureOut">
              <a:rPr lang="en-US"/>
              <a:pPr>
                <a:defRPr/>
              </a:pPr>
              <a:t>8/23/2014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pPr>
              <a:defRPr/>
            </a:pPr>
            <a:fld id="{28037FA3-5A65-4560-9DBF-7664033600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8050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70435053-9985-4695-AA9F-9E90B3DDA535}" type="slidenum">
              <a:rPr lang="en-US" smtClean="0"/>
              <a:pPr eaLnBrk="1" hangingPunct="1"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298971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659BCC2-21D5-4503-8CA3-66647E8078F1}" type="slidenum">
              <a:rPr lang="en-US" smtClean="0"/>
              <a:pPr eaLnBrk="1" hangingPunct="1"/>
              <a:t>10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196812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659BCC2-21D5-4503-8CA3-66647E8078F1}" type="slidenum">
              <a:rPr lang="en-US" smtClean="0"/>
              <a:pPr eaLnBrk="1" hangingPunct="1"/>
              <a:t>11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196812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659BCC2-21D5-4503-8CA3-66647E8078F1}" type="slidenum">
              <a:rPr lang="en-US" smtClean="0"/>
              <a:pPr eaLnBrk="1" hangingPunct="1"/>
              <a:t>12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196812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659BCC2-21D5-4503-8CA3-66647E8078F1}" type="slidenum">
              <a:rPr lang="en-US" smtClean="0"/>
              <a:pPr eaLnBrk="1" hangingPunct="1"/>
              <a:t>13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196812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659BCC2-21D5-4503-8CA3-66647E8078F1}" type="slidenum">
              <a:rPr lang="en-US" smtClean="0"/>
              <a:pPr eaLnBrk="1" hangingPunct="1"/>
              <a:t>14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196812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659BCC2-21D5-4503-8CA3-66647E8078F1}" type="slidenum">
              <a:rPr lang="en-US" smtClean="0"/>
              <a:pPr eaLnBrk="1" hangingPunct="1"/>
              <a:t>15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196812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659BCC2-21D5-4503-8CA3-66647E8078F1}" type="slidenum">
              <a:rPr lang="en-US" smtClean="0"/>
              <a:pPr eaLnBrk="1" hangingPunct="1"/>
              <a:t>16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196812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659BCC2-21D5-4503-8CA3-66647E8078F1}" type="slidenum">
              <a:rPr lang="en-US" smtClean="0"/>
              <a:pPr eaLnBrk="1" hangingPunct="1"/>
              <a:t>17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196812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659BCC2-21D5-4503-8CA3-66647E8078F1}" type="slidenum">
              <a:rPr lang="en-US" smtClean="0"/>
              <a:pPr eaLnBrk="1" hangingPunct="1"/>
              <a:t>18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19681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70435053-9985-4695-AA9F-9E90B3DDA535}" type="slidenum">
              <a:rPr lang="en-US" smtClean="0"/>
              <a:pPr eaLnBrk="1" hangingPunct="1"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29897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70435053-9985-4695-AA9F-9E90B3DDA535}" type="slidenum">
              <a:rPr lang="en-US" smtClean="0"/>
              <a:pPr eaLnBrk="1" hangingPunct="1"/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298971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659BCC2-21D5-4503-8CA3-66647E8078F1}" type="slidenum">
              <a:rPr lang="en-US" smtClean="0"/>
              <a:pPr eaLnBrk="1" hangingPunct="1"/>
              <a:t>4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196812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659BCC2-21D5-4503-8CA3-66647E8078F1}" type="slidenum">
              <a:rPr lang="en-US" smtClean="0"/>
              <a:pPr eaLnBrk="1" hangingPunct="1"/>
              <a:t>5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196812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659BCC2-21D5-4503-8CA3-66647E8078F1}" type="slidenum">
              <a:rPr lang="en-US" smtClean="0"/>
              <a:pPr eaLnBrk="1" hangingPunct="1"/>
              <a:t>6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196812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659BCC2-21D5-4503-8CA3-66647E8078F1}" type="slidenum">
              <a:rPr lang="en-US" smtClean="0"/>
              <a:pPr eaLnBrk="1" hangingPunct="1"/>
              <a:t>7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196812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659BCC2-21D5-4503-8CA3-66647E8078F1}" type="slidenum">
              <a:rPr lang="en-US" smtClean="0"/>
              <a:pPr eaLnBrk="1" hangingPunct="1"/>
              <a:t>8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196812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659BCC2-21D5-4503-8CA3-66647E8078F1}" type="slidenum">
              <a:rPr lang="en-US" smtClean="0"/>
              <a:pPr eaLnBrk="1" hangingPunct="1"/>
              <a:t>9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19681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lang="en-US" sz="4000" b="1" noProof="0" dirty="0" smtClean="0">
                <a:solidFill>
                  <a:srgbClr val="006296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noProof="0" dirty="0" smtClean="0"/>
              <a:t>Click to edit Master title style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sz="2800" b="1" noProof="0" smtClean="0"/>
            </a:lvl1pPr>
          </a:lstStyle>
          <a:p>
            <a:pPr marL="0" lvl="0" indent="0" algn="ctr">
              <a:buFontTx/>
              <a:buNone/>
            </a:pPr>
            <a:r>
              <a:rPr lang="en-US" noProof="0" smtClean="0"/>
              <a:t>Click to edit Master subtitle style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0" y="6019800"/>
            <a:ext cx="9139473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428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Discussion of Corporate Scandals &amp; Household Stock Market Participation</a:t>
            </a:r>
            <a:endParaRPr lang="en-US" dirty="0" smtClean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69228F-4223-4576-9BFE-597D82B8FA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0513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Discussion of Corporate Scandals &amp; Household Stock Market Participation</a:t>
            </a:r>
            <a:endParaRPr lang="en-US" dirty="0" smtClean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B0996-4361-4F38-A639-43CF73416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6519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524000" y="6477000"/>
            <a:ext cx="6096000" cy="761999"/>
          </a:xfrm>
          <a:ln/>
        </p:spPr>
        <p:txBody>
          <a:bodyPr/>
          <a:lstStyle>
            <a:lvl1pPr>
              <a:defRPr sz="1100">
                <a:solidFill>
                  <a:schemeClr val="accent3">
                    <a:lumMod val="6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Discussion of Corporate Scandals &amp; Household Stock Market Participation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14920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Discussion of Corporate Scandals &amp; Household Stock Market Participation</a:t>
            </a:r>
            <a:endParaRPr lang="en-US" dirty="0" smtClean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57A6D-0104-454B-86D9-FEC796E239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5413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Discussion of Corporate Scandals &amp; Household Stock Market Participation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9B566-540C-4CB5-89F9-A3028EDF63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877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Discussion of Corporate Scandals &amp; Household Stock Market Participation</a:t>
            </a:r>
            <a:endParaRPr lang="en-US" dirty="0" smtClean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B61831-D453-4E05-B453-441062E450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664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Discussion of Corporate Scandals &amp; Household Stock Market Participation</a:t>
            </a:r>
            <a:endParaRPr lang="en-US" dirty="0" smtClean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648110-AFBC-4CF8-BC68-CB4DA570A3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0666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Discussion of Corporate Scandals &amp; Household Stock Market Participation</a:t>
            </a:r>
            <a:endParaRPr lang="en-US" dirty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B65C78-B3B7-45B6-9224-6B750B2A30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586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Discussion of Corporate Scandals &amp; Household Stock Market Participation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9C6BA-AC39-467E-A357-0334CFCA8A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690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Discussion of Corporate Scandals &amp; Household Stock Market Participation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E60663-6B7F-42CD-8F05-1226A37107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23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00200" y="6477000"/>
            <a:ext cx="6172200" cy="761999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algn="ctr">
              <a:defRPr sz="1400" b="1" i="1">
                <a:solidFill>
                  <a:srgbClr val="996633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>
              <a:defRPr/>
            </a:pPr>
            <a:r>
              <a:rPr lang="en-US" smtClean="0"/>
              <a:t>Discussion of Corporate Scandals &amp; Household Stock Market Participation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57200" y="6477000"/>
            <a:ext cx="83058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8153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l"/>
            <a:r>
              <a:rPr lang="en-US" dirty="0" smtClean="0"/>
              <a:t>Click to edit Master title style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95400"/>
            <a:ext cx="82296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0" y="1143000"/>
            <a:ext cx="9144000" cy="228600"/>
          </a:xfrm>
          <a:prstGeom prst="rect">
            <a:avLst/>
          </a:prstGeom>
          <a:solidFill>
            <a:srgbClr val="00629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115DA3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US" sz="3600" b="1" smtClean="0">
          <a:solidFill>
            <a:srgbClr val="00629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lang="en-US" sz="3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lang="en-US" sz="2800" dirty="0" smtClean="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lang="en-US" sz="2400" dirty="0" smtClean="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lang="en-US" sz="2000" dirty="0" smtClean="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lang="en-US" sz="2000" dirty="0" smtClean="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457200" y="2286000"/>
            <a:ext cx="1021080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800" i="1" dirty="0" smtClean="0"/>
              <a:t>Corporate Scandals &amp;</a:t>
            </a:r>
            <a:br>
              <a:rPr lang="en-US" sz="3800" i="1" dirty="0" smtClean="0"/>
            </a:br>
            <a:r>
              <a:rPr lang="en-US" sz="3800" i="1" dirty="0" smtClean="0"/>
              <a:t>Household </a:t>
            </a:r>
            <a:r>
              <a:rPr lang="en-US" sz="3800" i="1" dirty="0" smtClean="0"/>
              <a:t>Stock Market Participation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sz="2000" i="1" dirty="0" smtClean="0"/>
              <a:t/>
            </a:r>
            <a:br>
              <a:rPr lang="en-US" sz="2000" i="1" dirty="0" smtClean="0"/>
            </a:br>
            <a:r>
              <a:rPr lang="en-US" sz="3200" dirty="0" err="1" smtClean="0"/>
              <a:t>Mariassunta</a:t>
            </a:r>
            <a:r>
              <a:rPr lang="en-US" sz="3200" dirty="0" smtClean="0"/>
              <a:t> </a:t>
            </a:r>
            <a:r>
              <a:rPr lang="en-US" sz="3200" dirty="0" err="1" smtClean="0"/>
              <a:t>Gianetti</a:t>
            </a:r>
            <a:r>
              <a:rPr lang="en-US" sz="3200" dirty="0" smtClean="0"/>
              <a:t> &amp; Tracy Yue Wang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3200" i="1" dirty="0"/>
              <a:t/>
            </a:r>
            <a:br>
              <a:rPr lang="en-US" sz="3200" i="1" dirty="0"/>
            </a:br>
            <a:r>
              <a:rPr lang="en-US" sz="2400" i="1" dirty="0" smtClean="0">
                <a:solidFill>
                  <a:schemeClr val="tx1"/>
                </a:solidFill>
              </a:rPr>
              <a:t>Discussion by </a:t>
            </a:r>
            <a:br>
              <a:rPr lang="en-US" sz="2400" i="1" dirty="0" smtClean="0">
                <a:solidFill>
                  <a:schemeClr val="tx1"/>
                </a:solidFill>
              </a:rPr>
            </a:br>
            <a:r>
              <a:rPr lang="en-US" sz="3600" dirty="0" smtClean="0">
                <a:solidFill>
                  <a:schemeClr val="tx1"/>
                </a:solidFill>
              </a:rPr>
              <a:t>Timothy </a:t>
            </a:r>
            <a:r>
              <a:rPr lang="en-US" sz="3600" dirty="0">
                <a:solidFill>
                  <a:schemeClr val="tx1"/>
                </a:solidFill>
              </a:rPr>
              <a:t>R. </a:t>
            </a:r>
            <a:r>
              <a:rPr lang="en-US" sz="3600" dirty="0" smtClean="0">
                <a:solidFill>
                  <a:schemeClr val="tx1"/>
                </a:solidFill>
              </a:rPr>
              <a:t>Burch 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(</a:t>
            </a:r>
            <a:r>
              <a:rPr lang="en-US" sz="2400" dirty="0" smtClean="0">
                <a:solidFill>
                  <a:schemeClr val="tx1"/>
                </a:solidFill>
              </a:rPr>
              <a:t>University </a:t>
            </a:r>
            <a:r>
              <a:rPr lang="en-US" sz="2400" dirty="0">
                <a:solidFill>
                  <a:schemeClr val="tx1"/>
                </a:solidFill>
              </a:rPr>
              <a:t>of </a:t>
            </a:r>
            <a:r>
              <a:rPr lang="en-US" sz="2400" dirty="0" smtClean="0">
                <a:solidFill>
                  <a:schemeClr val="tx1"/>
                </a:solidFill>
              </a:rPr>
              <a:t>Miami)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3200" i="1" dirty="0" smtClean="0">
                <a:solidFill>
                  <a:schemeClr val="tx1"/>
                </a:solidFill>
              </a:rPr>
              <a:t/>
            </a:r>
            <a:br>
              <a:rPr lang="en-US" sz="3200" i="1" dirty="0" smtClean="0">
                <a:solidFill>
                  <a:schemeClr val="tx1"/>
                </a:solidFill>
              </a:rPr>
            </a:br>
            <a:r>
              <a:rPr lang="en-US" sz="1800" i="1" dirty="0" smtClean="0">
                <a:solidFill>
                  <a:schemeClr val="tx1"/>
                </a:solidFill>
              </a:rPr>
              <a:t>2014 EFA Conference, </a:t>
            </a:r>
            <a:r>
              <a:rPr lang="en-US" sz="1800" dirty="0" err="1" smtClean="0">
                <a:solidFill>
                  <a:schemeClr val="tx1"/>
                </a:solidFill>
              </a:rPr>
              <a:t>Lugano</a:t>
            </a:r>
            <a:r>
              <a:rPr lang="en-US" sz="1800" dirty="0" smtClean="0">
                <a:solidFill>
                  <a:schemeClr val="tx1"/>
                </a:solidFill>
              </a:rPr>
              <a:t>, Switzerland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10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i="1" dirty="0" smtClean="0"/>
              <a:t>Motivation &amp; Context</a:t>
            </a:r>
            <a:endParaRPr lang="en-US" sz="3200" i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5400" y="1371601"/>
            <a:ext cx="8966200" cy="45720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CA" dirty="0" smtClean="0">
                <a:latin typeface="+mj-lt"/>
              </a:rPr>
              <a:t>“</a:t>
            </a:r>
            <a:r>
              <a:rPr lang="en-CA" sz="2800" dirty="0" smtClean="0">
                <a:latin typeface="+mj-lt"/>
              </a:rPr>
              <a:t>Why should we care?”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CA" sz="2400" dirty="0" smtClean="0">
                <a:latin typeface="+mj-lt"/>
              </a:rPr>
              <a:t>The paper:  ↓demand for equity </a:t>
            </a:r>
            <a:r>
              <a:rPr lang="en-CA" sz="2400" dirty="0" smtClean="0">
                <a:latin typeface="+mj-lt"/>
                <a:sym typeface="Wingdings" panose="05000000000000000000" pitchFamily="2" charset="2"/>
              </a:rPr>
              <a:t> </a:t>
            </a:r>
            <a:r>
              <a:rPr lang="en-CA" sz="2400" dirty="0" smtClean="0"/>
              <a:t>↑</a:t>
            </a:r>
            <a:r>
              <a:rPr lang="en-CA" sz="2400" dirty="0" smtClean="0">
                <a:latin typeface="+mj-lt"/>
              </a:rPr>
              <a:t> cost of capital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CA" dirty="0" smtClean="0">
                <a:latin typeface="+mj-lt"/>
              </a:rPr>
              <a:t>However, paper also finds substitution effect because we see </a:t>
            </a:r>
            <a:r>
              <a:rPr lang="en-CA" dirty="0" smtClean="0"/>
              <a:t>↑ d</a:t>
            </a:r>
            <a:r>
              <a:rPr lang="en-CA" dirty="0" smtClean="0">
                <a:latin typeface="+mj-lt"/>
              </a:rPr>
              <a:t>emand for bonds</a:t>
            </a:r>
          </a:p>
          <a:p>
            <a:pPr lvl="3">
              <a:spcBef>
                <a:spcPts val="0"/>
              </a:spcBef>
              <a:spcAft>
                <a:spcPts val="600"/>
              </a:spcAft>
            </a:pPr>
            <a:r>
              <a:rPr lang="en-CA" sz="2200" dirty="0" smtClean="0">
                <a:latin typeface="+mj-lt"/>
              </a:rPr>
              <a:t>Isn’t it unclear how strong </a:t>
            </a:r>
            <a:r>
              <a:rPr lang="en-CA" sz="2200" i="1" dirty="0" smtClean="0">
                <a:latin typeface="+mj-lt"/>
              </a:rPr>
              <a:t>net</a:t>
            </a:r>
            <a:r>
              <a:rPr lang="en-CA" sz="2200" dirty="0" smtClean="0">
                <a:latin typeface="+mj-lt"/>
              </a:rPr>
              <a:t> </a:t>
            </a:r>
            <a:r>
              <a:rPr lang="en-CA" sz="2200" i="1" dirty="0" smtClean="0">
                <a:latin typeface="+mj-lt"/>
              </a:rPr>
              <a:t>effect</a:t>
            </a:r>
            <a:r>
              <a:rPr lang="en-CA" sz="2200" dirty="0" smtClean="0">
                <a:latin typeface="+mj-lt"/>
              </a:rPr>
              <a:t> is on overall cost of capital?  Is it actually unclear there is a “negative externality on financial markets” once this substitution effect is considered?</a:t>
            </a:r>
            <a:endParaRPr lang="en-CA" sz="2200" dirty="0">
              <a:latin typeface="+mj-lt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CA" sz="2400" dirty="0" smtClean="0">
                <a:latin typeface="+mj-lt"/>
              </a:rPr>
              <a:t>Suggestion:  What about saving for retirement, college tuition, etc.?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CA" sz="2200" dirty="0" smtClean="0">
                <a:latin typeface="+mj-lt"/>
              </a:rPr>
              <a:t>Even with substitution into fixed income, historical rates of return suggest individuals’ long-term wealth accumulation would be harmed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8200" y="6477000"/>
            <a:ext cx="7848600" cy="30479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Discussion </a:t>
            </a:r>
            <a:r>
              <a:rPr lang="en-US" dirty="0" smtClean="0"/>
              <a:t>of Corporate Scandals &amp; Household Stock Market Participation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4797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i="1" dirty="0" smtClean="0"/>
              <a:t>What, precisely, are the frauds studied?</a:t>
            </a:r>
            <a:endParaRPr lang="en-US" sz="3200" i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915400" cy="46482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2400" dirty="0" smtClean="0">
                <a:latin typeface="+mj-lt"/>
              </a:rPr>
              <a:t>Bribery, obstruction of justice, etc. </a:t>
            </a:r>
            <a:r>
              <a:rPr lang="en-CA" sz="2400" i="1" dirty="0" smtClean="0">
                <a:latin typeface="+mj-lt"/>
              </a:rPr>
              <a:t>excluded </a:t>
            </a:r>
            <a:r>
              <a:rPr lang="en-CA" sz="2400" dirty="0" smtClean="0">
                <a:latin typeface="+mj-lt"/>
              </a:rPr>
              <a:t>from sample</a:t>
            </a:r>
            <a:endParaRPr lang="en-CA" sz="2400" i="1" dirty="0" smtClean="0">
              <a:latin typeface="+mj-lt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2400" dirty="0" smtClean="0">
                <a:latin typeface="+mj-lt"/>
              </a:rPr>
              <a:t>Can we characterize the sample as essentially earnings management that crossed the line to varying degrees?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CA" sz="2400" dirty="0" smtClean="0">
                <a:latin typeface="+mj-lt"/>
              </a:rPr>
              <a:t>Securities &amp; Exchange Commission defines “abusive earnings management” as a “material and intentional misrepresentation of the results”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2400" dirty="0" smtClean="0">
                <a:latin typeface="+mj-lt"/>
              </a:rPr>
              <a:t>Yes “shareholders experience large financial losses upon the fraud revelation”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CA" sz="2000" dirty="0" smtClean="0">
                <a:latin typeface="+mj-lt"/>
              </a:rPr>
              <a:t>However, if I am a long-term investors I have enjoyed more stable and perhaps higher returns before the revelation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CA" sz="2000" dirty="0" smtClean="0">
                <a:latin typeface="+mj-lt"/>
              </a:rPr>
              <a:t>So, should I really care?  Should I actually only care about the fine and any externalities created?  </a:t>
            </a:r>
            <a:r>
              <a:rPr lang="en-CA" sz="1600" dirty="0" smtClean="0">
                <a:latin typeface="+mj-lt"/>
              </a:rPr>
              <a:t>More discussion of why investors care would be nice</a:t>
            </a:r>
            <a:endParaRPr lang="en-CA" sz="1600" dirty="0">
              <a:latin typeface="+mj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8200" y="6477000"/>
            <a:ext cx="7848600" cy="30479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Discussion </a:t>
            </a:r>
            <a:r>
              <a:rPr lang="en-US" dirty="0" smtClean="0"/>
              <a:t>of Corporate Scandals &amp; Household Stock Market Participation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80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8686800" cy="1295400"/>
          </a:xfrm>
        </p:spPr>
        <p:txBody>
          <a:bodyPr/>
          <a:lstStyle/>
          <a:p>
            <a:pPr eaLnBrk="1" hangingPunct="1"/>
            <a:r>
              <a:rPr lang="en-US" sz="2800" i="1" dirty="0" smtClean="0"/>
              <a:t>Investor sophistication</a:t>
            </a:r>
            <a:endParaRPr lang="en-US" sz="2800" i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95400"/>
            <a:ext cx="8534400" cy="46482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CA" sz="2800" dirty="0" smtClean="0">
                <a:latin typeface="+mj-lt"/>
              </a:rPr>
              <a:t>Sophisticated investors should be diversified and less likely to reduce their overall stock market participation in response to firm-specific events</a:t>
            </a:r>
          </a:p>
          <a:p>
            <a:pPr lvl="1">
              <a:spcBef>
                <a:spcPts val="0"/>
              </a:spcBef>
              <a:spcAft>
                <a:spcPts val="800"/>
              </a:spcAft>
            </a:pPr>
            <a:r>
              <a:rPr lang="en-CA" sz="2400" dirty="0" smtClean="0"/>
              <a:t>As you note, </a:t>
            </a:r>
            <a:r>
              <a:rPr lang="en-CA" sz="2400" dirty="0" err="1" smtClean="0"/>
              <a:t>Guiso</a:t>
            </a:r>
            <a:r>
              <a:rPr lang="en-CA" sz="2400" dirty="0"/>
              <a:t>, Sapienza and Zingales</a:t>
            </a:r>
            <a:r>
              <a:rPr lang="en-CA" sz="2400" dirty="0"/>
              <a:t> (2008)’s paper on trust and stock market </a:t>
            </a:r>
            <a:r>
              <a:rPr lang="en-CA" sz="2400" dirty="0" smtClean="0"/>
              <a:t>participation finds that a reduction in trust more strongly affects the participation of </a:t>
            </a:r>
            <a:r>
              <a:rPr lang="en-CA" sz="2400" i="1" dirty="0" smtClean="0"/>
              <a:t>unsophisticated </a:t>
            </a:r>
            <a:r>
              <a:rPr lang="en-CA" sz="2400" dirty="0" smtClean="0"/>
              <a:t>investors</a:t>
            </a:r>
            <a:endParaRPr lang="en-CA" sz="2400" dirty="0"/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CA" sz="2800" dirty="0" smtClean="0">
                <a:latin typeface="+mj-lt"/>
              </a:rPr>
              <a:t>However, you find “the effect of fraud on stock market participation is entirely driven by individuals with a college degree”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latin typeface="+mj-lt"/>
              </a:rPr>
              <a:t>Largely unsuccessful in explaining </a:t>
            </a:r>
            <a:r>
              <a:rPr lang="en-CA" sz="2400" dirty="0">
                <a:latin typeface="+mj-lt"/>
              </a:rPr>
              <a:t>(e.g., not</a:t>
            </a:r>
          </a:p>
          <a:p>
            <a:pPr marL="457200" lvl="1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CA" sz="2400" dirty="0" smtClean="0">
                <a:latin typeface="+mj-lt"/>
              </a:rPr>
              <a:t>    </a:t>
            </a:r>
            <a:r>
              <a:rPr lang="en-CA" sz="2400" dirty="0">
                <a:latin typeface="+mj-lt"/>
              </a:rPr>
              <a:t>caused by shift in risk </a:t>
            </a:r>
            <a:r>
              <a:rPr lang="en-CA" sz="2400" dirty="0" smtClean="0">
                <a:latin typeface="+mj-lt"/>
              </a:rPr>
              <a:t>aversion</a:t>
            </a:r>
            <a:r>
              <a:rPr lang="en-CA" sz="2400" dirty="0">
                <a:latin typeface="+mj-lt"/>
              </a:rPr>
              <a:t>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8200" y="6477000"/>
            <a:ext cx="7848600" cy="30479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Discussion </a:t>
            </a:r>
            <a:r>
              <a:rPr lang="en-US" dirty="0" smtClean="0"/>
              <a:t>of Corporate Scandals &amp; Household Stock Market Participation</a:t>
            </a:r>
            <a:endParaRPr lang="en-US" dirty="0" smtClean="0"/>
          </a:p>
        </p:txBody>
      </p:sp>
      <p:pic>
        <p:nvPicPr>
          <p:cNvPr id="4" name="Picture 2" descr="C:\Users\Burch\AppData\Local\Microsoft\Windows\Temporary Internet Files\Content.IE5\WZVS6E1H\MC90043441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4724400"/>
            <a:ext cx="1286933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228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i="1" dirty="0" smtClean="0"/>
              <a:t>Measuring investor sophistication</a:t>
            </a:r>
            <a:endParaRPr lang="en-US" sz="3200" i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371600"/>
            <a:ext cx="8610600" cy="4649927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2400" dirty="0"/>
              <a:t>I suggest measuring </a:t>
            </a:r>
            <a:r>
              <a:rPr lang="en-CA" sz="2400" i="1" u="sng" dirty="0"/>
              <a:t>investing</a:t>
            </a:r>
            <a:r>
              <a:rPr lang="en-CA" sz="2400" i="1" dirty="0"/>
              <a:t> </a:t>
            </a:r>
            <a:r>
              <a:rPr lang="en-CA" sz="2400" dirty="0"/>
              <a:t>sophistication…</a:t>
            </a:r>
            <a:endParaRPr lang="en-CA" sz="20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2400" dirty="0" smtClean="0">
                <a:latin typeface="+mj-lt"/>
              </a:rPr>
              <a:t>You are using that mysterious, completely anonymous 1991-1996 brokerage data from a completely anonymous brokerage firm</a:t>
            </a:r>
            <a:endParaRPr lang="en-CA" sz="2400" dirty="0">
              <a:latin typeface="+mj-lt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2400" dirty="0" smtClean="0">
                <a:latin typeface="+mj-lt"/>
              </a:rPr>
              <a:t>You can (and should!) measure </a:t>
            </a:r>
            <a:r>
              <a:rPr lang="en-CA" sz="2400" dirty="0" smtClean="0">
                <a:solidFill>
                  <a:srgbClr val="FF0000"/>
                </a:solidFill>
                <a:latin typeface="+mj-lt"/>
              </a:rPr>
              <a:t>investing sophistication </a:t>
            </a:r>
            <a:r>
              <a:rPr lang="en-CA" sz="2400" dirty="0" smtClean="0">
                <a:latin typeface="+mj-lt"/>
              </a:rPr>
              <a:t>on the basis of </a:t>
            </a:r>
            <a:r>
              <a:rPr lang="en-CA" sz="2000" b="1" dirty="0" smtClean="0">
                <a:solidFill>
                  <a:srgbClr val="4246F0"/>
                </a:solidFill>
                <a:latin typeface="+mj-lt"/>
              </a:rPr>
              <a:t>Portfolio Size</a:t>
            </a:r>
            <a:r>
              <a:rPr lang="en-CA" sz="2000" dirty="0" smtClean="0">
                <a:latin typeface="+mj-lt"/>
              </a:rPr>
              <a:t>, </a:t>
            </a:r>
            <a:r>
              <a:rPr lang="en-CA" sz="2000" b="1" dirty="0" smtClean="0">
                <a:solidFill>
                  <a:srgbClr val="00B050"/>
                </a:solidFill>
                <a:latin typeface="+mj-lt"/>
              </a:rPr>
              <a:t>Diversification Level</a:t>
            </a:r>
            <a:r>
              <a:rPr lang="en-CA" sz="2000" dirty="0" smtClean="0">
                <a:latin typeface="+mj-lt"/>
              </a:rPr>
              <a:t>, </a:t>
            </a:r>
            <a:r>
              <a:rPr lang="en-CA" sz="20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Investing Experience</a:t>
            </a:r>
            <a:r>
              <a:rPr lang="en-CA" sz="2000" dirty="0" smtClean="0">
                <a:latin typeface="+mj-lt"/>
              </a:rPr>
              <a:t> (within the dataset of course), </a:t>
            </a:r>
            <a:r>
              <a:rPr lang="en-CA" sz="2000" b="1" dirty="0" smtClean="0">
                <a:solidFill>
                  <a:srgbClr val="E00BEB"/>
                </a:solidFill>
                <a:latin typeface="+mj-lt"/>
              </a:rPr>
              <a:t>Observed Behavioral Biases</a:t>
            </a:r>
            <a:r>
              <a:rPr lang="en-CA" sz="2000" dirty="0" smtClean="0">
                <a:solidFill>
                  <a:srgbClr val="F6BB00"/>
                </a:solidFill>
                <a:latin typeface="+mj-lt"/>
              </a:rPr>
              <a:t> </a:t>
            </a:r>
            <a:r>
              <a:rPr lang="en-CA" sz="2000" dirty="0" smtClean="0">
                <a:latin typeface="+mj-lt"/>
              </a:rPr>
              <a:t>(e.g., disposition effect), etc.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2400" dirty="0" smtClean="0">
                <a:latin typeface="+mj-lt"/>
              </a:rPr>
              <a:t>This may recover what we actually expect for the link between sophistication and the propensity to let trust affect stock market participation</a:t>
            </a:r>
          </a:p>
          <a:p>
            <a:pPr marL="457200" lvl="1" indent="0">
              <a:spcBef>
                <a:spcPts val="0"/>
              </a:spcBef>
              <a:spcAft>
                <a:spcPts val="1200"/>
              </a:spcAft>
              <a:buNone/>
            </a:pPr>
            <a:endParaRPr lang="en-CA" sz="2000" dirty="0" smtClean="0">
              <a:latin typeface="+mj-lt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CA" sz="2400" dirty="0" smtClean="0">
              <a:latin typeface="+mj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8200" y="6477000"/>
            <a:ext cx="7848600" cy="30479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Discussion </a:t>
            </a:r>
            <a:r>
              <a:rPr lang="en-US" dirty="0" smtClean="0"/>
              <a:t>of Corporate Scandals &amp; Household Stock Market Participation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3028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i="1" dirty="0" smtClean="0"/>
              <a:t>Suggested confirming analysis</a:t>
            </a:r>
            <a:endParaRPr lang="en-US" sz="3200" i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371600"/>
            <a:ext cx="8610600" cy="4649927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2400" dirty="0" smtClean="0">
                <a:latin typeface="+mj-lt"/>
              </a:rPr>
              <a:t>Do we see stronger effects for more serious fraud, where magnitude of fraud is measured by 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CA" sz="2000" dirty="0" smtClean="0">
                <a:latin typeface="+mj-lt"/>
              </a:rPr>
              <a:t>Market reaction to revelation, or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CA" sz="2000" dirty="0" smtClean="0">
                <a:latin typeface="+mj-lt"/>
              </a:rPr>
              <a:t>Magnitude of the fine imposed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2400" dirty="0" smtClean="0">
                <a:latin typeface="+mj-lt"/>
              </a:rPr>
              <a:t>How about high vs. low corruption states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CA" sz="2000" dirty="0" smtClean="0">
                <a:latin typeface="+mj-lt"/>
              </a:rPr>
              <a:t>Is effect weaker when investors are jaded and desensitized (by non-corporate fraud events)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endParaRPr lang="en-CA" sz="2000" dirty="0" smtClean="0">
              <a:latin typeface="+mj-lt"/>
            </a:endParaRPr>
          </a:p>
          <a:p>
            <a:pPr marL="457200" lvl="1" indent="0">
              <a:spcBef>
                <a:spcPts val="0"/>
              </a:spcBef>
              <a:spcAft>
                <a:spcPts val="1200"/>
              </a:spcAft>
              <a:buNone/>
            </a:pPr>
            <a:endParaRPr lang="en-CA" sz="2000" dirty="0" smtClean="0">
              <a:latin typeface="+mj-lt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CA" sz="2400" dirty="0" smtClean="0">
              <a:latin typeface="+mj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8200" y="6477000"/>
            <a:ext cx="7848600" cy="30479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Discussion </a:t>
            </a:r>
            <a:r>
              <a:rPr lang="en-US" dirty="0" smtClean="0"/>
              <a:t>of Corporate Scandals &amp; Household Stock Market Participation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9699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i="1" dirty="0" smtClean="0"/>
              <a:t>Suggested confirming analysis </a:t>
            </a:r>
            <a:endParaRPr lang="en-US" sz="3200" i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371600"/>
            <a:ext cx="8610600" cy="4649927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000"/>
              </a:spcAft>
            </a:pPr>
            <a:r>
              <a:rPr lang="en-CA" sz="2400" dirty="0" smtClean="0"/>
              <a:t>I was </a:t>
            </a:r>
            <a:r>
              <a:rPr lang="en-CA" sz="2400" dirty="0" smtClean="0">
                <a:solidFill>
                  <a:srgbClr val="FF0000"/>
                </a:solidFill>
              </a:rPr>
              <a:t>surprised</a:t>
            </a:r>
            <a:r>
              <a:rPr lang="en-CA" sz="2400" dirty="0" smtClean="0"/>
              <a:t> </a:t>
            </a:r>
            <a:r>
              <a:rPr lang="en-CA" sz="2400" dirty="0"/>
              <a:t>the paper does not </a:t>
            </a:r>
            <a:r>
              <a:rPr lang="en-CA" sz="2400" dirty="0" smtClean="0"/>
              <a:t>use the brokerage data to document </a:t>
            </a:r>
            <a:r>
              <a:rPr lang="en-CA" sz="2400" dirty="0"/>
              <a:t>investors </a:t>
            </a:r>
            <a:r>
              <a:rPr lang="en-CA" sz="2400" i="1" dirty="0" smtClean="0"/>
              <a:t>sell </a:t>
            </a:r>
            <a:r>
              <a:rPr lang="en-CA" sz="2400" dirty="0"/>
              <a:t>the </a:t>
            </a:r>
            <a:r>
              <a:rPr lang="en-CA" sz="2400" i="1" dirty="0"/>
              <a:t>companies </a:t>
            </a:r>
            <a:r>
              <a:rPr lang="en-CA" sz="2400" i="1" dirty="0" smtClean="0"/>
              <a:t>specifically caught </a:t>
            </a:r>
            <a:r>
              <a:rPr lang="en-CA" sz="2400" i="1" dirty="0"/>
              <a:t>with </a:t>
            </a:r>
            <a:r>
              <a:rPr lang="en-CA" sz="2400" i="1" dirty="0" smtClean="0"/>
              <a:t>fraud </a:t>
            </a:r>
            <a:r>
              <a:rPr lang="en-CA" sz="2400" dirty="0" smtClean="0"/>
              <a:t>(did I miss this?)</a:t>
            </a:r>
            <a:endParaRPr lang="en-CA" sz="2400" i="1" dirty="0"/>
          </a:p>
          <a:p>
            <a:pPr lvl="1">
              <a:spcBef>
                <a:spcPts val="0"/>
              </a:spcBef>
              <a:spcAft>
                <a:spcPts val="1000"/>
              </a:spcAft>
            </a:pPr>
            <a:r>
              <a:rPr lang="en-CA" sz="2000" dirty="0" smtClean="0">
                <a:latin typeface="+mj-lt"/>
              </a:rPr>
              <a:t>Some will sell, some won’t…should correlate with changes in their </a:t>
            </a:r>
            <a:r>
              <a:rPr lang="en-CA" sz="2000" i="1" dirty="0" smtClean="0">
                <a:latin typeface="+mj-lt"/>
              </a:rPr>
              <a:t>overall </a:t>
            </a:r>
            <a:r>
              <a:rPr lang="en-CA" sz="2000" dirty="0" smtClean="0">
                <a:latin typeface="+mj-lt"/>
              </a:rPr>
              <a:t>stock market participation (in other stocks)</a:t>
            </a:r>
          </a:p>
          <a:p>
            <a:pPr>
              <a:spcBef>
                <a:spcPts val="0"/>
              </a:spcBef>
              <a:spcAft>
                <a:spcPts val="1000"/>
              </a:spcAft>
            </a:pPr>
            <a:r>
              <a:rPr lang="en-CA" sz="2400" dirty="0" smtClean="0">
                <a:latin typeface="+mj-lt"/>
              </a:rPr>
              <a:t>Can you exploit the aggregate time series?</a:t>
            </a:r>
          </a:p>
          <a:p>
            <a:pPr lvl="1">
              <a:spcBef>
                <a:spcPts val="0"/>
              </a:spcBef>
              <a:spcAft>
                <a:spcPts val="1000"/>
              </a:spcAft>
            </a:pPr>
            <a:r>
              <a:rPr lang="en-CA" sz="2000" dirty="0" smtClean="0">
                <a:latin typeface="+mj-lt"/>
              </a:rPr>
              <a:t>Would we expect stock market participation to be more/less strongly affected during certain time periods, for example</a:t>
            </a:r>
          </a:p>
          <a:p>
            <a:pPr lvl="2">
              <a:spcBef>
                <a:spcPts val="0"/>
              </a:spcBef>
              <a:spcAft>
                <a:spcPts val="1000"/>
              </a:spcAft>
            </a:pPr>
            <a:r>
              <a:rPr lang="en-CA" sz="2000" dirty="0" smtClean="0">
                <a:latin typeface="+mj-lt"/>
              </a:rPr>
              <a:t>Late 1990s:  end of incredible bull market and significant wealth accumulation in the stock market…was “trust in the stock market” at an all time high?</a:t>
            </a:r>
          </a:p>
          <a:p>
            <a:pPr lvl="2">
              <a:spcBef>
                <a:spcPts val="0"/>
              </a:spcBef>
              <a:spcAft>
                <a:spcPts val="1000"/>
              </a:spcAft>
            </a:pPr>
            <a:r>
              <a:rPr lang="en-CA" sz="2000" dirty="0" smtClean="0">
                <a:latin typeface="+mj-lt"/>
              </a:rPr>
              <a:t>How about crash of the tech bubble?</a:t>
            </a:r>
          </a:p>
          <a:p>
            <a:pPr lvl="2">
              <a:spcBef>
                <a:spcPts val="0"/>
              </a:spcBef>
              <a:spcAft>
                <a:spcPts val="1000"/>
              </a:spcAft>
            </a:pPr>
            <a:r>
              <a:rPr lang="en-CA" sz="2000" dirty="0" smtClean="0">
                <a:latin typeface="+mj-lt"/>
              </a:rPr>
              <a:t>How about the wake of Enron &amp; MCI </a:t>
            </a:r>
            <a:r>
              <a:rPr lang="en-CA" sz="2000" dirty="0" err="1" smtClean="0">
                <a:latin typeface="+mj-lt"/>
              </a:rPr>
              <a:t>Worldcom</a:t>
            </a:r>
            <a:r>
              <a:rPr lang="en-CA" sz="2000" dirty="0" smtClean="0">
                <a:latin typeface="+mj-lt"/>
              </a:rPr>
              <a:t>?</a:t>
            </a:r>
          </a:p>
          <a:p>
            <a:pPr marL="457200" lvl="1" indent="0">
              <a:spcBef>
                <a:spcPts val="0"/>
              </a:spcBef>
              <a:spcAft>
                <a:spcPts val="1000"/>
              </a:spcAft>
              <a:buNone/>
            </a:pPr>
            <a:endParaRPr lang="en-CA" sz="2000" dirty="0" smtClean="0">
              <a:latin typeface="+mj-lt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CA" sz="2400" dirty="0" smtClean="0">
              <a:latin typeface="+mj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8200" y="6477000"/>
            <a:ext cx="7848600" cy="30479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Discussion </a:t>
            </a:r>
            <a:r>
              <a:rPr lang="en-US" dirty="0" smtClean="0"/>
              <a:t>of Corporate Scandals &amp; Household Stock Market Participation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6238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i="1" dirty="0" smtClean="0"/>
              <a:t>A question…</a:t>
            </a:r>
            <a:endParaRPr lang="en-US" sz="3200" i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76400"/>
            <a:ext cx="8915400" cy="46482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dirty="0" smtClean="0">
                <a:latin typeface="+mj-lt"/>
              </a:rPr>
              <a:t>Entry and exit statistics warrant further discussion – something strange in the data?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CA" dirty="0" smtClean="0">
                <a:latin typeface="+mj-lt"/>
              </a:rPr>
              <a:t>Mean annual exit rate in the sample is 32%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CA" dirty="0" smtClean="0">
                <a:latin typeface="+mj-lt"/>
              </a:rPr>
              <a:t>Mean annual entry rate is only 9.7%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CA" dirty="0" smtClean="0">
                <a:latin typeface="+mj-lt"/>
              </a:rPr>
              <a:t>What does this imply over time?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dirty="0"/>
              <a:t>Also, how permanent are the effects you document? 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endParaRPr lang="en-CA" dirty="0" smtClean="0">
              <a:latin typeface="+mj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8200" y="6477000"/>
            <a:ext cx="7848600" cy="30479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Discussion </a:t>
            </a:r>
            <a:r>
              <a:rPr lang="en-US" dirty="0" smtClean="0"/>
              <a:t>of Corporate Scandals &amp; Household Stock Market Participation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80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i="1" dirty="0" smtClean="0"/>
              <a:t>On exploiting variation in investor fraud experience</a:t>
            </a:r>
            <a:endParaRPr lang="en-US" sz="3200" i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447800"/>
            <a:ext cx="8915400" cy="46482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dirty="0" smtClean="0">
                <a:latin typeface="+mj-lt"/>
              </a:rPr>
              <a:t>Not sure this is as helpful as argued – is the prior actually clear?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dirty="0" smtClean="0">
                <a:latin typeface="+mj-lt"/>
              </a:rPr>
              <a:t>If I understand correctly, your premise is that repeated exposure to fraud will undermine trust in the stock market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CA" dirty="0" smtClean="0">
                <a:latin typeface="+mj-lt"/>
              </a:rPr>
              <a:t>However, perhaps investors learn that the occasional fraud within a diversified portfolio is only firm-specific risk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CA" dirty="0" smtClean="0">
                <a:latin typeface="+mj-lt"/>
              </a:rPr>
              <a:t>And perhaps investors also become desensitized and overreact </a:t>
            </a:r>
            <a:r>
              <a:rPr lang="en-CA" i="1" dirty="0" smtClean="0">
                <a:latin typeface="+mj-lt"/>
              </a:rPr>
              <a:t>less </a:t>
            </a:r>
            <a:r>
              <a:rPr lang="en-CA" dirty="0" smtClean="0">
                <a:latin typeface="+mj-lt"/>
              </a:rPr>
              <a:t>to repeated fraud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CA" dirty="0" smtClean="0">
              <a:latin typeface="+mj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8200" y="6477000"/>
            <a:ext cx="7848600" cy="30479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Discussion </a:t>
            </a:r>
            <a:r>
              <a:rPr lang="en-US" dirty="0" smtClean="0"/>
              <a:t>of Corporate Scandals &amp; Household Stock Market Participation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80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i="1" dirty="0" smtClean="0"/>
              <a:t>I must be over my time limit by now!</a:t>
            </a:r>
            <a:endParaRPr lang="en-US" sz="3200" i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76400"/>
            <a:ext cx="8915400" cy="46482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dirty="0" smtClean="0">
                <a:latin typeface="+mj-lt"/>
              </a:rPr>
              <a:t>Enjoyable read on interesting topic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dirty="0" smtClean="0">
                <a:latin typeface="+mj-lt"/>
              </a:rPr>
              <a:t>Mature paper with well-thought-out and well-executed empirics, though I do suggest a small amount of additional work would make the paper even better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dirty="0" smtClean="0">
                <a:latin typeface="+mj-lt"/>
              </a:rPr>
              <a:t>Fully expect an excellent publication result and broad reader interest!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8200" y="6477000"/>
            <a:ext cx="7848600" cy="30479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Discussion </a:t>
            </a:r>
            <a:r>
              <a:rPr lang="en-US" dirty="0" smtClean="0"/>
              <a:t>of Corporate Scandals &amp; Household Stock Market Participation</a:t>
            </a:r>
            <a:endParaRPr lang="en-US" dirty="0" smtClean="0"/>
          </a:p>
        </p:txBody>
      </p:sp>
      <p:pic>
        <p:nvPicPr>
          <p:cNvPr id="4098" name="Picture 2" descr="C:\Users\Burch\AppData\Local\Microsoft\Windows\Temporary Internet Files\Content.IE5\WZVS6E1H\MC90038359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152400"/>
            <a:ext cx="669341" cy="900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604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457200" y="2286000"/>
            <a:ext cx="1021080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800" i="1" dirty="0" smtClean="0"/>
              <a:t>Corporate Scandals &amp;</a:t>
            </a:r>
            <a:br>
              <a:rPr lang="en-US" sz="3800" i="1" dirty="0" smtClean="0"/>
            </a:br>
            <a:r>
              <a:rPr lang="en-US" sz="3800" i="1" dirty="0" smtClean="0"/>
              <a:t>Household </a:t>
            </a:r>
            <a:r>
              <a:rPr lang="en-US" sz="3800" i="1" dirty="0" smtClean="0"/>
              <a:t>Stock Market Participation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sz="2000" i="1" dirty="0" smtClean="0"/>
              <a:t/>
            </a:r>
            <a:br>
              <a:rPr lang="en-US" sz="2000" i="1" dirty="0" smtClean="0"/>
            </a:br>
            <a:r>
              <a:rPr lang="en-US" sz="3200" dirty="0" err="1" smtClean="0"/>
              <a:t>Mariassunta</a:t>
            </a:r>
            <a:r>
              <a:rPr lang="en-US" sz="3200" dirty="0" smtClean="0"/>
              <a:t> </a:t>
            </a:r>
            <a:r>
              <a:rPr lang="en-US" sz="3200" dirty="0" err="1" smtClean="0"/>
              <a:t>Gianetti</a:t>
            </a:r>
            <a:r>
              <a:rPr lang="en-US" sz="3200" dirty="0" smtClean="0"/>
              <a:t> &amp; Tracy Yue Wang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3200" i="1" dirty="0"/>
              <a:t/>
            </a:r>
            <a:br>
              <a:rPr lang="en-US" sz="3200" i="1" dirty="0"/>
            </a:br>
            <a:r>
              <a:rPr lang="en-US" sz="2400" i="1" dirty="0" smtClean="0">
                <a:solidFill>
                  <a:schemeClr val="tx1"/>
                </a:solidFill>
              </a:rPr>
              <a:t>Discussion by </a:t>
            </a:r>
            <a:br>
              <a:rPr lang="en-US" sz="2400" i="1" dirty="0" smtClean="0">
                <a:solidFill>
                  <a:schemeClr val="tx1"/>
                </a:solidFill>
              </a:rPr>
            </a:br>
            <a:r>
              <a:rPr lang="en-US" sz="3600" dirty="0" smtClean="0">
                <a:solidFill>
                  <a:schemeClr val="tx1"/>
                </a:solidFill>
              </a:rPr>
              <a:t>Timothy </a:t>
            </a:r>
            <a:r>
              <a:rPr lang="en-US" sz="3600" dirty="0">
                <a:solidFill>
                  <a:schemeClr val="tx1"/>
                </a:solidFill>
              </a:rPr>
              <a:t>R. </a:t>
            </a:r>
            <a:r>
              <a:rPr lang="en-US" sz="3600" dirty="0" smtClean="0">
                <a:solidFill>
                  <a:schemeClr val="tx1"/>
                </a:solidFill>
              </a:rPr>
              <a:t>Burch 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(</a:t>
            </a:r>
            <a:r>
              <a:rPr lang="en-US" sz="2400" dirty="0" smtClean="0">
                <a:solidFill>
                  <a:schemeClr val="tx1"/>
                </a:solidFill>
              </a:rPr>
              <a:t>University </a:t>
            </a:r>
            <a:r>
              <a:rPr lang="en-US" sz="2400" dirty="0">
                <a:solidFill>
                  <a:schemeClr val="tx1"/>
                </a:solidFill>
              </a:rPr>
              <a:t>of </a:t>
            </a:r>
            <a:r>
              <a:rPr lang="en-US" sz="2400" dirty="0" smtClean="0">
                <a:solidFill>
                  <a:schemeClr val="tx1"/>
                </a:solidFill>
              </a:rPr>
              <a:t>Miami)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3200" i="1" dirty="0" smtClean="0">
                <a:solidFill>
                  <a:schemeClr val="tx1"/>
                </a:solidFill>
              </a:rPr>
              <a:t/>
            </a:r>
            <a:br>
              <a:rPr lang="en-US" sz="3200" i="1" dirty="0" smtClean="0">
                <a:solidFill>
                  <a:schemeClr val="tx1"/>
                </a:solidFill>
              </a:rPr>
            </a:br>
            <a:r>
              <a:rPr lang="en-US" sz="1800" i="1" dirty="0" smtClean="0">
                <a:solidFill>
                  <a:schemeClr val="tx1"/>
                </a:solidFill>
              </a:rPr>
              <a:t>2014 EFA Conference, </a:t>
            </a:r>
            <a:r>
              <a:rPr lang="en-US" sz="1800" dirty="0" err="1" smtClean="0">
                <a:solidFill>
                  <a:schemeClr val="tx1"/>
                </a:solidFill>
              </a:rPr>
              <a:t>Lugano</a:t>
            </a:r>
            <a:r>
              <a:rPr lang="en-US" sz="1800" dirty="0" smtClean="0">
                <a:solidFill>
                  <a:schemeClr val="tx1"/>
                </a:solidFill>
              </a:rPr>
              <a:t>, Switzerland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53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151796"/>
            <a:ext cx="1021080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2000" i="1" dirty="0" smtClean="0"/>
              <a:t/>
            </a:r>
            <a:br>
              <a:rPr lang="en-US" sz="2000" i="1" dirty="0" smtClean="0"/>
            </a:br>
            <a:r>
              <a:rPr lang="en-US" sz="3200" dirty="0" err="1" smtClean="0"/>
              <a:t>Mariassunta</a:t>
            </a:r>
            <a:r>
              <a:rPr lang="en-US" sz="3200" dirty="0" smtClean="0"/>
              <a:t> </a:t>
            </a:r>
            <a:r>
              <a:rPr lang="en-US" sz="3200" dirty="0" err="1" smtClean="0"/>
              <a:t>Gianetti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 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Tracy Yue Wang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3200" i="1" dirty="0"/>
              <a:t/>
            </a:r>
            <a:br>
              <a:rPr lang="en-US" sz="3200" i="1" dirty="0"/>
            </a:br>
            <a:r>
              <a:rPr lang="en-US" sz="3200" dirty="0"/>
              <a:t>Timothy </a:t>
            </a:r>
            <a:r>
              <a:rPr lang="en-US" sz="3200" dirty="0"/>
              <a:t>R. </a:t>
            </a:r>
            <a:r>
              <a:rPr lang="en-US" sz="3200" dirty="0"/>
              <a:t>Burch </a:t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i="1" dirty="0">
                <a:solidFill>
                  <a:schemeClr val="tx1"/>
                </a:solidFill>
              </a:rPr>
              <a:t/>
            </a:r>
            <a:br>
              <a:rPr lang="en-US" sz="3200" i="1" dirty="0">
                <a:solidFill>
                  <a:schemeClr val="tx1"/>
                </a:solidFill>
              </a:rPr>
            </a:br>
            <a:r>
              <a:rPr lang="en-US" sz="3200" i="1" dirty="0" smtClean="0">
                <a:solidFill>
                  <a:schemeClr val="tx1"/>
                </a:solidFill>
              </a:rPr>
              <a:t/>
            </a:r>
            <a:br>
              <a:rPr lang="en-US" sz="3200" i="1" dirty="0" smtClean="0">
                <a:solidFill>
                  <a:schemeClr val="tx1"/>
                </a:solidFill>
              </a:rPr>
            </a:br>
            <a:endParaRPr lang="en-US" sz="1800" dirty="0">
              <a:solidFill>
                <a:schemeClr val="tx1"/>
              </a:solidFill>
            </a:endParaRPr>
          </a:p>
        </p:txBody>
      </p:sp>
      <p:pic>
        <p:nvPicPr>
          <p:cNvPr id="5123" name="Picture 3" descr="C:\Users\Burch\AppData\Local\Microsoft\Windows\Temporary Internet Files\Content.IE5\S0YLG5OD\MP900422969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1" y="1671081"/>
            <a:ext cx="2844800" cy="1895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Burch\AppData\Local\Microsoft\Windows\Temporary Internet Files\Content.IE5\MHUR97RR\MP900446447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759607"/>
            <a:ext cx="1933618" cy="2895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57200" y="1828857"/>
            <a:ext cx="464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(Stockholm School of Economics, CEPR &amp; ECGI)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20700" y="3297942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(University of Minnesota)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82601" y="4974746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(University of Miami)</a:t>
            </a:r>
            <a:endParaRPr lang="en-US" sz="2400" b="1" dirty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sz="4000" b="1" noProof="0" dirty="0" smtClean="0">
                <a:solidFill>
                  <a:srgbClr val="006296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i="1" kern="0" dirty="0" smtClean="0"/>
              <a:t>The importance of networking</a:t>
            </a:r>
            <a:endParaRPr lang="en-US" sz="3200" i="1" kern="0" dirty="0"/>
          </a:p>
        </p:txBody>
      </p:sp>
    </p:spTree>
    <p:extLst>
      <p:ext uri="{BB962C8B-B14F-4D97-AF65-F5344CB8AC3E}">
        <p14:creationId xmlns:p14="http://schemas.microsoft.com/office/powerpoint/2010/main" val="1598233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48148E-6 L -0.07083 -0.09097 C -0.08715 -0.10996 -0.09844 -0.14121 -0.10243 -0.17523 C -0.10694 -0.21389 -0.10278 -0.24583 -0.09184 -0.27083 L -0.04531 -0.38681 " pathEditMode="relative" rAng="10269002" ptsTypes="FffFF">
                                      <p:cBhvr>
                                        <p:cTn id="25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67" y="-18495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58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0.04393 0.10278 C 0.054 0.12453 0.05955 0.15694 0.05955 0.19074 C 0.05955 0.2294 0.054 0.25995 0.04393 0.28171 L -3.33333E-6 0.38472 " pathEditMode="relative" rAng="0" ptsTypes="FffFF">
                                      <p:cBhvr>
                                        <p:cTn id="27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9" y="19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i="1" dirty="0" smtClean="0"/>
              <a:t>Discussion Checklist</a:t>
            </a:r>
            <a:endParaRPr lang="en-US" sz="3200" i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76400"/>
            <a:ext cx="8915400" cy="46482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2800" dirty="0" smtClean="0">
                <a:latin typeface="+mj-lt"/>
              </a:rPr>
              <a:t>Thanks for the opportunity to discuss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2800" dirty="0" smtClean="0">
                <a:latin typeface="+mj-lt"/>
              </a:rPr>
              <a:t>Enjoyable paper–recommend reading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2800" dirty="0" smtClean="0">
                <a:latin typeface="+mj-lt"/>
              </a:rPr>
              <a:t>Recap of main contribution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2800" dirty="0" smtClean="0">
                <a:latin typeface="+mj-lt"/>
              </a:rPr>
              <a:t>What’s to like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2800" dirty="0" smtClean="0">
                <a:latin typeface="+mj-lt"/>
              </a:rPr>
              <a:t>Trash the paper  / what could help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CA" dirty="0" smtClean="0">
                <a:latin typeface="+mj-lt"/>
              </a:rPr>
              <a:t>Work in gratuitous reference to own work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2800" dirty="0" smtClean="0">
                <a:latin typeface="+mj-lt"/>
              </a:rPr>
              <a:t>Close by reiterating some positives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8200" y="6477000"/>
            <a:ext cx="7848600" cy="30479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Discussion </a:t>
            </a:r>
            <a:r>
              <a:rPr lang="en-US" dirty="0" smtClean="0"/>
              <a:t>of Corporate Scandals &amp; Household Stock Market Participation</a:t>
            </a:r>
            <a:endParaRPr lang="en-US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0939" y="1600200"/>
            <a:ext cx="576755" cy="58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9877" y="2209114"/>
            <a:ext cx="576755" cy="58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376142"/>
            <a:ext cx="576755" cy="58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99" y="3869041"/>
            <a:ext cx="576755" cy="58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105400"/>
            <a:ext cx="576755" cy="58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Connector 3"/>
          <p:cNvCxnSpPr/>
          <p:nvPr/>
        </p:nvCxnSpPr>
        <p:spPr>
          <a:xfrm>
            <a:off x="990600" y="4876800"/>
            <a:ext cx="67056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85800" y="4251413"/>
            <a:ext cx="2574377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429000" y="3869041"/>
            <a:ext cx="2971800" cy="7647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685799" y="3124200"/>
            <a:ext cx="4326977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1989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i="1" dirty="0" smtClean="0"/>
              <a:t>Disclaimer</a:t>
            </a:r>
            <a:endParaRPr lang="en-US" sz="3200" i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76400"/>
            <a:ext cx="8915400" cy="46482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dirty="0" smtClean="0">
                <a:latin typeface="+mj-lt"/>
              </a:rPr>
              <a:t>Common in movies: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All characters appearing in this work are fictitious. </a:t>
            </a:r>
            <a:r>
              <a:rPr lang="en-US" dirty="0"/>
              <a:t>Any resemblance to real persons, living or dead, is purely </a:t>
            </a:r>
            <a:r>
              <a:rPr lang="en-US" dirty="0" smtClean="0"/>
              <a:t>coincidental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dirty="0" smtClean="0"/>
              <a:t>My discussion disclaimer: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The following comments are my own and any resemblance to those of a prior discussant is purely </a:t>
            </a:r>
            <a:r>
              <a:rPr lang="en-US" dirty="0" smtClean="0"/>
              <a:t>coincidental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8200" y="6477000"/>
            <a:ext cx="7848600" cy="30479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Discussion </a:t>
            </a:r>
            <a:r>
              <a:rPr lang="en-US" dirty="0" smtClean="0"/>
              <a:t>of Corporate Scandals &amp; Household Stock Market Participation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43470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i="1" dirty="0" smtClean="0"/>
              <a:t>What’s to like</a:t>
            </a:r>
            <a:endParaRPr lang="en-US" sz="3200" i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447800"/>
            <a:ext cx="8686800" cy="4646473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2800" dirty="0" smtClean="0">
                <a:latin typeface="+mj-lt"/>
              </a:rPr>
              <a:t>Important topic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CA" sz="2400" dirty="0" smtClean="0">
                <a:latin typeface="+mj-lt"/>
              </a:rPr>
              <a:t>Stock market participation is obviously important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2800" dirty="0" smtClean="0">
                <a:latin typeface="+mj-lt"/>
              </a:rPr>
              <a:t>Mature, empirically well-executed paper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2800" dirty="0" smtClean="0">
                <a:latin typeface="+mj-lt"/>
              </a:rPr>
              <a:t>Results are economically significant and seem robust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2800" dirty="0" smtClean="0">
                <a:latin typeface="+mj-lt"/>
              </a:rPr>
              <a:t>Two-pronged approach to establish causality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CA" sz="2400" dirty="0" smtClean="0">
                <a:latin typeface="+mj-lt"/>
              </a:rPr>
              <a:t>Exogenous shock to fraud revelation (AA demise)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CA" sz="2400" dirty="0" smtClean="0">
                <a:latin typeface="+mj-lt"/>
              </a:rPr>
              <a:t>Exploit variation in household’s prior exposure to fraud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8200" y="6477000"/>
            <a:ext cx="7848600" cy="30479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Discussion </a:t>
            </a:r>
            <a:r>
              <a:rPr lang="en-US" dirty="0" smtClean="0"/>
              <a:t>of Corporate Scandals &amp; Household Stock Market Participation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80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3200"/>
            <a:ext cx="8229600" cy="1143000"/>
          </a:xfrm>
        </p:spPr>
        <p:txBody>
          <a:bodyPr/>
          <a:lstStyle/>
          <a:p>
            <a:pPr eaLnBrk="1" hangingPunct="1"/>
            <a:r>
              <a:rPr lang="en-US" sz="4400" i="1" dirty="0" smtClean="0"/>
              <a:t>Quibbles and </a:t>
            </a:r>
            <a:br>
              <a:rPr lang="en-US" sz="4400" i="1" dirty="0" smtClean="0"/>
            </a:br>
            <a:r>
              <a:rPr lang="en-US" sz="4400" i="1" dirty="0" smtClean="0"/>
              <a:t>Room for Improvement</a:t>
            </a:r>
            <a:endParaRPr lang="en-US" sz="4400" i="1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8200" y="6477000"/>
            <a:ext cx="7848600" cy="30479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Discussion </a:t>
            </a:r>
            <a:r>
              <a:rPr lang="en-US" dirty="0" smtClean="0"/>
              <a:t>of Corporate Scandals &amp; Household Stock Market Participation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0153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i="1" dirty="0" smtClean="0"/>
              <a:t>Motivation &amp; Context</a:t>
            </a:r>
            <a:endParaRPr lang="en-US" sz="3200" i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1447800"/>
            <a:ext cx="8839200" cy="4646473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2400" dirty="0" smtClean="0">
                <a:latin typeface="+mj-lt"/>
              </a:rPr>
              <a:t>Would be nice to reference/discuss trust in other contexts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CA" sz="2400" dirty="0" smtClean="0">
                <a:latin typeface="+mj-lt"/>
              </a:rPr>
              <a:t>“Money Doctors” by </a:t>
            </a:r>
            <a:r>
              <a:rPr lang="en-CA" sz="2400" dirty="0" err="1" smtClean="0">
                <a:latin typeface="+mj-lt"/>
              </a:rPr>
              <a:t>Gennaioli</a:t>
            </a:r>
            <a:r>
              <a:rPr lang="en-CA" sz="2400" dirty="0" smtClean="0">
                <a:latin typeface="+mj-lt"/>
              </a:rPr>
              <a:t>, </a:t>
            </a:r>
            <a:r>
              <a:rPr lang="en-CA" sz="2400" dirty="0" err="1" smtClean="0">
                <a:latin typeface="+mj-lt"/>
              </a:rPr>
              <a:t>Shleifer</a:t>
            </a:r>
            <a:r>
              <a:rPr lang="en-CA" sz="2400" dirty="0" smtClean="0">
                <a:latin typeface="+mj-lt"/>
              </a:rPr>
              <a:t>, &amp; </a:t>
            </a:r>
            <a:r>
              <a:rPr lang="en-CA" sz="2400" dirty="0" err="1" smtClean="0">
                <a:latin typeface="+mj-lt"/>
              </a:rPr>
              <a:t>Vishny</a:t>
            </a:r>
            <a:r>
              <a:rPr lang="en-CA" sz="2400" dirty="0" smtClean="0">
                <a:latin typeface="+mj-lt"/>
              </a:rPr>
              <a:t> (forthcoming </a:t>
            </a:r>
            <a:r>
              <a:rPr lang="en-CA" sz="2400" i="1" dirty="0" smtClean="0">
                <a:latin typeface="+mj-lt"/>
              </a:rPr>
              <a:t>JF</a:t>
            </a:r>
            <a:r>
              <a:rPr lang="en-CA" sz="2400" dirty="0" smtClean="0">
                <a:latin typeface="+mj-lt"/>
              </a:rPr>
              <a:t>) – trust in professional money management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CA" sz="2400" dirty="0"/>
              <a:t>2003 Mutual fund trading </a:t>
            </a:r>
            <a:r>
              <a:rPr lang="en-CA" sz="2400" dirty="0" smtClean="0"/>
              <a:t>scandals</a:t>
            </a:r>
          </a:p>
          <a:p>
            <a:pPr lvl="2">
              <a:spcBef>
                <a:spcPts val="0"/>
              </a:spcBef>
              <a:spcAft>
                <a:spcPts val="1200"/>
              </a:spcAft>
            </a:pPr>
            <a:r>
              <a:rPr lang="en-CA" sz="1800" dirty="0" smtClean="0"/>
              <a:t>“[401(k)] </a:t>
            </a:r>
            <a:r>
              <a:rPr lang="en-US" sz="1800" dirty="0"/>
              <a:t>Participants were already nervous about declining investment markets, soft job prospects, and increased healthcare costs -- </a:t>
            </a:r>
            <a:r>
              <a:rPr lang="en-US" sz="1800" b="1" dirty="0"/>
              <a:t>now they have mutual fund trading to worry about as well</a:t>
            </a:r>
            <a:r>
              <a:rPr lang="en-US" sz="1800" dirty="0"/>
              <a:t>," said Nevin Adams, Editor-in-Chief of PLANSPONSOR</a:t>
            </a:r>
            <a:endParaRPr lang="en-CA" sz="1800" dirty="0"/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CA" sz="2400" dirty="0" smtClean="0">
                <a:latin typeface="+mj-lt"/>
              </a:rPr>
              <a:t>Some ethnic groups have lower stock market participation, contributing to wealth disparities</a:t>
            </a:r>
            <a:endParaRPr lang="en-CA" sz="2400" dirty="0">
              <a:latin typeface="+mj-lt"/>
            </a:endParaRPr>
          </a:p>
          <a:p>
            <a:pPr lvl="2">
              <a:spcBef>
                <a:spcPts val="0"/>
              </a:spcBef>
              <a:spcAft>
                <a:spcPts val="1200"/>
              </a:spcAft>
            </a:pPr>
            <a:r>
              <a:rPr lang="en-CA" sz="1800" dirty="0" smtClean="0">
                <a:latin typeface="+mj-lt"/>
              </a:rPr>
              <a:t>American Hispanics distrust financial institutions -- due to experiences in South and Central America?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8200" y="6477000"/>
            <a:ext cx="7848600" cy="30479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Discussion </a:t>
            </a:r>
            <a:r>
              <a:rPr lang="en-US" dirty="0" smtClean="0"/>
              <a:t>of Corporate Scandals &amp; Household Stock Market Participation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955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i="1" dirty="0" smtClean="0"/>
              <a:t>Motivation &amp; Context</a:t>
            </a:r>
            <a:endParaRPr lang="en-US" sz="3200" i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1447800"/>
            <a:ext cx="8839200" cy="4646473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2400" dirty="0" smtClean="0">
                <a:latin typeface="+mj-lt"/>
              </a:rPr>
              <a:t>Chicago Booth / Kellogg School Financial Trust Index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8200" y="6477000"/>
            <a:ext cx="7848600" cy="30479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Discussion </a:t>
            </a:r>
            <a:r>
              <a:rPr lang="en-US" dirty="0" smtClean="0"/>
              <a:t>of Corporate Scandals &amp; Household Stock Market Participation</a:t>
            </a:r>
            <a:endParaRPr lang="en-US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917699"/>
            <a:ext cx="6476999" cy="4784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13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11150</TotalTime>
  <Words>1187</Words>
  <Application>Microsoft Office PowerPoint</Application>
  <PresentationFormat>Letter Paper (8.5x11 in)</PresentationFormat>
  <Paragraphs>126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Default Design</vt:lpstr>
      <vt:lpstr>Corporate Scandals &amp; Household Stock Market Participation  Mariassunta Gianetti &amp; Tracy Yue Wang  Discussion by  Timothy R. Burch  (University of Miami)  2014 EFA Conference, Lugano, Switzerland</vt:lpstr>
      <vt:lpstr>Corporate Scandals &amp; Household Stock Market Participation  Mariassunta Gianetti &amp; Tracy Yue Wang  Discussion by  Timothy R. Burch  (University of Miami)  2014 EFA Conference, Lugano, Switzerland</vt:lpstr>
      <vt:lpstr> Mariassunta Gianetti    Tracy Yue Wang    Timothy R. Burch     </vt:lpstr>
      <vt:lpstr>Discussion Checklist</vt:lpstr>
      <vt:lpstr>Disclaimer</vt:lpstr>
      <vt:lpstr>What’s to like</vt:lpstr>
      <vt:lpstr>Quibbles and  Room for Improvement</vt:lpstr>
      <vt:lpstr>Motivation &amp; Context</vt:lpstr>
      <vt:lpstr>Motivation &amp; Context</vt:lpstr>
      <vt:lpstr>Motivation &amp; Context</vt:lpstr>
      <vt:lpstr>What, precisely, are the frauds studied?</vt:lpstr>
      <vt:lpstr>Investor sophistication</vt:lpstr>
      <vt:lpstr>Measuring investor sophistication</vt:lpstr>
      <vt:lpstr>Suggested confirming analysis</vt:lpstr>
      <vt:lpstr>Suggested confirming analysis </vt:lpstr>
      <vt:lpstr>A question…</vt:lpstr>
      <vt:lpstr>On exploiting variation in investor fraud experience</vt:lpstr>
      <vt:lpstr>I must be over my time limit by now!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 Away From Home: Geography of Information  and Local Investors     Gennaro Bernile (SMU) Alok Kumar (Miami) Johan Sulaeman      9/25/2013 (NUS)</dc:title>
  <dc:creator>Johan Sulaeman</dc:creator>
  <cp:lastModifiedBy>Burch</cp:lastModifiedBy>
  <cp:revision>639</cp:revision>
  <dcterms:created xsi:type="dcterms:W3CDTF">2008-06-23T23:22:44Z</dcterms:created>
  <dcterms:modified xsi:type="dcterms:W3CDTF">2014-08-24T00:20:24Z</dcterms:modified>
</cp:coreProperties>
</file>